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3" r:id="rId39"/>
    <p:sldId id="295" r:id="rId40"/>
    <p:sldId id="296" r:id="rId41"/>
    <p:sldId id="297" r:id="rId42"/>
    <p:sldId id="298" r:id="rId43"/>
    <p:sldId id="299" r:id="rId44"/>
    <p:sldId id="300" r:id="rId45"/>
    <p:sldId id="301" r:id="rId46"/>
    <p:sldId id="302" r:id="rId47"/>
    <p:sldId id="303" r:id="rId48"/>
    <p:sldId id="307" r:id="rId49"/>
    <p:sldId id="309" r:id="rId50"/>
    <p:sldId id="308" r:id="rId51"/>
    <p:sldId id="30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Aptos"/>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2000" b="0" strike="noStrike" spc="-1">
                <a:latin typeface="Arial"/>
              </a:rPr>
              <a:t>Click to edit the notes format</a:t>
            </a:r>
          </a:p>
        </p:txBody>
      </p:sp>
      <p:sp>
        <p:nvSpPr>
          <p:cNvPr id="4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GB" sz="1400" b="0" strike="noStrike" spc="-1">
                <a:latin typeface="Times New Roman"/>
              </a:rPr>
              <a:t>&lt;header&gt;</a:t>
            </a:r>
          </a:p>
        </p:txBody>
      </p:sp>
      <p:sp>
        <p:nvSpPr>
          <p:cNvPr id="44"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en-GB" sz="1400" b="0" strike="noStrike" spc="-1">
                <a:latin typeface="Times New Roman"/>
              </a:defRPr>
            </a:lvl1pPr>
          </a:lstStyle>
          <a:p>
            <a:pPr algn="r">
              <a:buNone/>
            </a:pPr>
            <a:r>
              <a:rPr lang="en-GB" sz="1400" b="0" strike="noStrike" spc="-1">
                <a:latin typeface="Times New Roman"/>
              </a:rPr>
              <a:t>&lt;date/time&gt;</a:t>
            </a:r>
          </a:p>
        </p:txBody>
      </p:sp>
      <p:sp>
        <p:nvSpPr>
          <p:cNvPr id="45"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en-GB" sz="1400" b="0" strike="noStrike" spc="-1">
                <a:latin typeface="Times New Roman"/>
              </a:defRPr>
            </a:lvl1pPr>
          </a:lstStyle>
          <a:p>
            <a:r>
              <a:rPr lang="en-GB" sz="1400" b="0" strike="noStrike" spc="-1">
                <a:latin typeface="Times New Roman"/>
              </a:rPr>
              <a:t>&lt;footer&gt;</a:t>
            </a:r>
          </a:p>
        </p:txBody>
      </p:sp>
      <p:sp>
        <p:nvSpPr>
          <p:cNvPr id="46"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en-GB" sz="1400" b="0" strike="noStrike" spc="-1">
                <a:latin typeface="Times New Roman"/>
              </a:defRPr>
            </a:lvl1pPr>
          </a:lstStyle>
          <a:p>
            <a:pPr algn="r">
              <a:buNone/>
            </a:pPr>
            <a:fld id="{2DA9B07A-5E58-41A7-BFA2-9CF3F8AC23A8}"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5800" y="1143000"/>
            <a:ext cx="5486400" cy="3086100"/>
          </a:xfrm>
          <a:prstGeom prst="rect">
            <a:avLst/>
          </a:prstGeom>
          <a:ln w="0">
            <a:noFill/>
          </a:ln>
        </p:spPr>
      </p:sp>
      <p:sp>
        <p:nvSpPr>
          <p:cNvPr id="142"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GB" sz="2000" b="0" strike="noStrike" spc="-1">
              <a:latin typeface="Arial"/>
            </a:endParaRPr>
          </a:p>
        </p:txBody>
      </p:sp>
      <p:sp>
        <p:nvSpPr>
          <p:cNvPr id="143"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algn="r">
              <a:lnSpc>
                <a:spcPct val="100000"/>
              </a:lnSpc>
              <a:buNone/>
              <a:defRPr lang="en-GB" sz="1200" b="0" strike="noStrike" spc="-1">
                <a:latin typeface="Times New Roman"/>
              </a:defRPr>
            </a:lvl1pPr>
          </a:lstStyle>
          <a:p>
            <a:pPr algn="r">
              <a:lnSpc>
                <a:spcPct val="100000"/>
              </a:lnSpc>
              <a:buNone/>
            </a:pPr>
            <a:fld id="{71891DEB-A168-4EAB-BC0B-2E004A02769A}" type="slidenum">
              <a:rPr lang="en-GB" sz="1200" b="0" strike="noStrike" spc="-1">
                <a:latin typeface="Times New Roman"/>
              </a:rPr>
              <a:t>3</a:t>
            </a:fld>
            <a:endParaRPr lang="en-GB"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D217535D-76F6-4166-9527-5214B3764667}"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58ED5E16-A5F5-4E89-9011-FBB8B6F9C091}"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9A06662-A88B-4E27-802F-7C0F85EC2BC2}"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BC83C5C6-34BA-47AC-B973-4C30B380F16A}"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950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2189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8003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5846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5671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20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53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EE9F19EE-2969-4AF2-9348-D50951496BCC}"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4242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7641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8726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943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065F2223-086A-4330-8244-CE7F5A400FDB}"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9AE22A2-6CFC-49E6-9023-DB4986EFF134}"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247E6EF-DD28-4A9A-A908-FDCBD5D32622}"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60B27C6C-C532-46F2-B4FE-0814BCBDFC03}"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2BFDFF9-E687-437C-96D0-8A6352D77E1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25479B9-AF97-4A6C-A50B-DDECE0FDEB47}"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Aptos"/>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pto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A5EB803-6C24-47AB-B549-DCDF8F47863F}"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en-US" sz="4400" b="0" strike="noStrike" spc="-1">
                <a:solidFill>
                  <a:srgbClr val="000000"/>
                </a:solidFill>
                <a:latin typeface="Aptos Display"/>
              </a:rPr>
              <a:t>Click to edit Master title style</a:t>
            </a:r>
            <a:endParaRPr lang="en-US" sz="4400" b="0" strike="noStrike" spc="-1">
              <a:solidFill>
                <a:srgbClr val="000000"/>
              </a:solidFill>
              <a:latin typeface="Aptos"/>
            </a:endParaRPr>
          </a:p>
        </p:txBody>
      </p:sp>
      <p:sp>
        <p:nvSpPr>
          <p:cNvPr id="6"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Aptos"/>
              </a:rPr>
              <a:t>Click to edit Master text styles</a:t>
            </a: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Aptos"/>
              </a:rPr>
              <a:t>Second level</a:t>
            </a:r>
          </a:p>
          <a:p>
            <a:pPr marL="1143000" lvl="2" indent="-228600">
              <a:lnSpc>
                <a:spcPct val="90000"/>
              </a:lnSpc>
              <a:spcBef>
                <a:spcPts val="499"/>
              </a:spcBef>
              <a:buClr>
                <a:srgbClr val="000000"/>
              </a:buClr>
              <a:buFont typeface="Arial"/>
              <a:buChar char="•"/>
            </a:pPr>
            <a:r>
              <a:rPr lang="en-US" sz="2000" b="0" strike="noStrike" spc="-1">
                <a:solidFill>
                  <a:srgbClr val="000000"/>
                </a:solidFill>
                <a:latin typeface="Aptos"/>
              </a:rPr>
              <a:t>Third level</a:t>
            </a:r>
          </a:p>
          <a:p>
            <a:pPr marL="1600200" lvl="3" indent="-228600">
              <a:lnSpc>
                <a:spcPct val="90000"/>
              </a:lnSpc>
              <a:spcBef>
                <a:spcPts val="499"/>
              </a:spcBef>
              <a:buClr>
                <a:srgbClr val="000000"/>
              </a:buClr>
              <a:buFont typeface="Arial"/>
              <a:buChar char="•"/>
            </a:pPr>
            <a:r>
              <a:rPr lang="en-US" sz="1800" b="0" strike="noStrike" spc="-1">
                <a:solidFill>
                  <a:srgbClr val="000000"/>
                </a:solidFill>
                <a:latin typeface="Aptos"/>
              </a:rPr>
              <a:t>Fourth level</a:t>
            </a:r>
          </a:p>
          <a:p>
            <a:pPr marL="2057400" lvl="4" indent="-228600">
              <a:lnSpc>
                <a:spcPct val="90000"/>
              </a:lnSpc>
              <a:spcBef>
                <a:spcPts val="499"/>
              </a:spcBef>
              <a:buClr>
                <a:srgbClr val="000000"/>
              </a:buClr>
              <a:buFont typeface="Arial"/>
              <a:buChar char="•"/>
            </a:pPr>
            <a:r>
              <a:rPr lang="en-US" sz="1800" b="0" strike="noStrike" spc="-1">
                <a:solidFill>
                  <a:srgbClr val="000000"/>
                </a:solidFill>
                <a:latin typeface="Aptos"/>
              </a:rPr>
              <a:t>Fifth level</a:t>
            </a:r>
          </a:p>
        </p:txBody>
      </p:sp>
      <p:sp>
        <p:nvSpPr>
          <p:cNvPr id="2" name="PlaceHolder 3"/>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en-GB" sz="1200" b="0" strike="noStrike" spc="-1">
                <a:solidFill>
                  <a:srgbClr val="787878"/>
                </a:solidFill>
                <a:latin typeface="Aptos"/>
              </a:defRPr>
            </a:lvl1pPr>
          </a:lstStyle>
          <a:p>
            <a:pPr>
              <a:lnSpc>
                <a:spcPct val="100000"/>
              </a:lnSpc>
              <a:buNone/>
            </a:pPr>
            <a:r>
              <a:rPr lang="en-GB" sz="1200" b="0" strike="noStrike" spc="-1">
                <a:solidFill>
                  <a:srgbClr val="787878"/>
                </a:solidFill>
                <a:latin typeface="Aptos"/>
              </a:rPr>
              <a:t>&lt;date/time&gt;</a:t>
            </a:r>
            <a:endParaRPr lang="en-GB" sz="1200" b="0" strike="noStrike" spc="-1">
              <a:latin typeface="Times New Roman"/>
            </a:endParaRPr>
          </a:p>
        </p:txBody>
      </p:sp>
      <p:sp>
        <p:nvSpPr>
          <p:cNvPr id="3" name="PlaceHolder 4"/>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en-GB" sz="1400" b="0" strike="noStrike" spc="-1">
                <a:latin typeface="Times New Roman"/>
              </a:defRPr>
            </a:lvl1pPr>
          </a:lstStyle>
          <a:p>
            <a:pPr algn="ctr">
              <a:buNone/>
            </a:pPr>
            <a:r>
              <a:rPr lang="en-GB" sz="1400" b="0" strike="noStrike" spc="-1">
                <a:latin typeface="Times New Roman"/>
              </a:rPr>
              <a:t>&lt;footer&gt;</a:t>
            </a:r>
          </a:p>
        </p:txBody>
      </p:sp>
      <p:sp>
        <p:nvSpPr>
          <p:cNvPr id="4" name="PlaceHolder 5"/>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en-GB" sz="1200" b="0" strike="noStrike" spc="-1">
                <a:solidFill>
                  <a:srgbClr val="787878"/>
                </a:solidFill>
                <a:latin typeface="Aptos"/>
              </a:defRPr>
            </a:lvl1pPr>
          </a:lstStyle>
          <a:p>
            <a:pPr algn="r">
              <a:lnSpc>
                <a:spcPct val="100000"/>
              </a:lnSpc>
              <a:buNone/>
            </a:pPr>
            <a:fld id="{39CCCBD3-8BA1-40D5-87A6-1F2FF815E500}" type="slidenum">
              <a:rPr lang="en-GB" sz="1200" b="0" strike="noStrike" spc="-1">
                <a:solidFill>
                  <a:srgbClr val="787878"/>
                </a:solidFill>
                <a:latin typeface="Aptos"/>
              </a:rPr>
              <a:t>‹#›</a:t>
            </a:fld>
            <a:endParaRPr lang="en-GB"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977187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aras.org.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GARAS - NACCOM"/>
          <p:cNvPicPr/>
          <p:nvPr/>
        </p:nvPicPr>
        <p:blipFill>
          <a:blip r:embed="rId2"/>
          <a:stretch/>
        </p:blipFill>
        <p:spPr>
          <a:xfrm>
            <a:off x="3699000" y="300240"/>
            <a:ext cx="5037120" cy="2147400"/>
          </a:xfrm>
          <a:prstGeom prst="rect">
            <a:avLst/>
          </a:prstGeom>
          <a:ln w="0">
            <a:noFill/>
          </a:ln>
        </p:spPr>
      </p:pic>
      <p:sp>
        <p:nvSpPr>
          <p:cNvPr id="48" name="TextBox 4"/>
          <p:cNvSpPr/>
          <p:nvPr/>
        </p:nvSpPr>
        <p:spPr>
          <a:xfrm>
            <a:off x="101520" y="4762800"/>
            <a:ext cx="11841480" cy="191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6000" b="1" strike="noStrike" spc="-1">
                <a:solidFill>
                  <a:srgbClr val="000000"/>
                </a:solidFill>
                <a:latin typeface="Comic Sans MS"/>
              </a:rPr>
              <a:t>Gloucestershire Action for Refugees and Asylum Seekers.</a:t>
            </a:r>
            <a:endParaRPr lang="en-GB" sz="6000" b="0" strike="noStrike" spc="-1">
              <a:latin typeface="Arial"/>
            </a:endParaRPr>
          </a:p>
        </p:txBody>
      </p:sp>
      <p:pic>
        <p:nvPicPr>
          <p:cNvPr id="49" name="Picture 8" descr="A bird on a branch&#10;&#10;Description automatically generated"/>
          <p:cNvPicPr/>
          <p:nvPr/>
        </p:nvPicPr>
        <p:blipFill>
          <a:blip r:embed="rId3" cstate="screen">
            <a:alphaModFix amt="35000"/>
            <a:extLst>
              <a:ext uri="{28A0092B-C50C-407E-A947-70E740481C1C}">
                <a14:useLocalDpi xmlns:a14="http://schemas.microsoft.com/office/drawing/2010/main"/>
              </a:ext>
            </a:extLst>
          </a:blip>
          <a:stretch/>
        </p:blipFill>
        <p:spPr>
          <a:xfrm>
            <a:off x="0" y="0"/>
            <a:ext cx="12191760" cy="6857640"/>
          </a:xfrm>
          <a:prstGeom prst="rect">
            <a:avLst/>
          </a:prstGeom>
          <a:ln w="0">
            <a:noFill/>
          </a:ln>
        </p:spPr>
      </p:pic>
      <p:sp>
        <p:nvSpPr>
          <p:cNvPr id="50" name="TextBox 9"/>
          <p:cNvSpPr/>
          <p:nvPr/>
        </p:nvSpPr>
        <p:spPr>
          <a:xfrm>
            <a:off x="9804960" y="6488640"/>
            <a:ext cx="238680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800" b="1" strike="noStrike" spc="-1" dirty="0">
                <a:solidFill>
                  <a:srgbClr val="0070C0"/>
                </a:solidFill>
                <a:latin typeface="Comic Sans MS"/>
              </a:rPr>
              <a:t>Established 1999</a:t>
            </a:r>
            <a:endParaRPr lang="en-GB"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070"/>
    </mc:Choice>
    <mc:Fallback xmlns="">
      <p:transition spd="slow" advTm="20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4"/>
          <p:cNvSpPr/>
          <p:nvPr/>
        </p:nvSpPr>
        <p:spPr>
          <a:xfrm>
            <a:off x="283680" y="181800"/>
            <a:ext cx="11624400" cy="649263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2005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employs a Women’s Worker - Rachel C joins the team.</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The stories we are hearing and the needs of women we are meeting, specifically from the Democratic Republic of Congo, means this targeted supportive work is becoming vital.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This is the first year that clients start to experience the British Citizenship tests and ceremonies.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hosts its first social work students on placement.</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is able to reunite a couple who had been separated by war after 6 long years.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4"/>
          <p:cNvSpPr/>
          <p:nvPr/>
        </p:nvSpPr>
        <p:spPr>
          <a:xfrm>
            <a:off x="283680" y="187560"/>
            <a:ext cx="11624400" cy="593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a:solidFill>
                  <a:srgbClr val="0070C0"/>
                </a:solidFill>
                <a:latin typeface="Comic Sans MS"/>
              </a:rPr>
              <a:t>2006 </a:t>
            </a:r>
            <a:endParaRPr lang="en-GB" sz="3200" b="0" strike="noStrike" spc="-1">
              <a:latin typeface="Arial"/>
            </a:endParaRPr>
          </a:p>
          <a:p>
            <a:pPr>
              <a:lnSpc>
                <a:spcPct val="100000"/>
              </a:lnSpc>
              <a:buNone/>
            </a:pP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More changes in legislation and policy by Government.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We provide ESOL classes at each of our drop-in days.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We also provide IT classes and access to computers for clients.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GARAS starts a sewing group run by a former client - a vibrant encouraging group of women supporting each other.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A change in the way the housing provider works means we lose some funding resulting in reducing staff and cost cutting exercises.</a:t>
            </a:r>
            <a:endParaRPr lang="en-GB"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4"/>
          <p:cNvSpPr/>
          <p:nvPr/>
        </p:nvSpPr>
        <p:spPr>
          <a:xfrm>
            <a:off x="283680" y="181800"/>
            <a:ext cx="11624400" cy="649263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2007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In a year that commemorates the Abolition of the Slave Trade it is becoming more and more apparent that human trafficking remains a real issue in Gloucestershire.</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Working with two housing providers reveals some shocking conditions that people are living in and we are glad when one contract is cut short.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starts a pilot project with Supporting People (a UK government </a:t>
            </a:r>
            <a:r>
              <a:rPr lang="en-GB" sz="3200" b="0" strike="noStrike" spc="-1" dirty="0">
                <a:solidFill>
                  <a:srgbClr val="000000"/>
                </a:solidFill>
                <a:latin typeface="Comic Sans MS"/>
              </a:rPr>
              <a:t>programme</a:t>
            </a:r>
            <a:r>
              <a:rPr lang="en-US" sz="3200" b="0" strike="noStrike" spc="-1" dirty="0">
                <a:solidFill>
                  <a:srgbClr val="000000"/>
                </a:solidFill>
                <a:latin typeface="Comic Sans MS"/>
              </a:rPr>
              <a:t> helping vulnerable people live independently) to assist those who, having received their Leave to Remain, need support as they move on.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(Gloucester Floods - GARAS is able to stay open!)</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 name="Rectangle 2062"/>
          <p:cNvSpPr/>
          <p:nvPr/>
        </p:nvSpPr>
        <p:spPr>
          <a:xfrm>
            <a:off x="144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pic>
        <p:nvPicPr>
          <p:cNvPr id="64" name="Picture 6" descr="Gloucester Floods 2007 ..."/>
          <p:cNvPicPr/>
          <p:nvPr/>
        </p:nvPicPr>
        <p:blipFill>
          <a:blip r:embed="rId2"/>
          <a:srcRect t="10969" b="15312"/>
          <a:stretch/>
        </p:blipFill>
        <p:spPr>
          <a:xfrm>
            <a:off x="192600" y="550440"/>
            <a:ext cx="5799240" cy="2783160"/>
          </a:xfrm>
          <a:prstGeom prst="rect">
            <a:avLst/>
          </a:prstGeom>
          <a:ln w="0">
            <a:noFill/>
          </a:ln>
        </p:spPr>
      </p:pic>
      <p:pic>
        <p:nvPicPr>
          <p:cNvPr id="65" name="Picture 4" descr="Gloucester flooding: Residents ..."/>
          <p:cNvPicPr/>
          <p:nvPr/>
        </p:nvPicPr>
        <p:blipFill>
          <a:blip r:embed="rId3" cstate="email">
            <a:extLst>
              <a:ext uri="{28A0092B-C50C-407E-A947-70E740481C1C}">
                <a14:useLocalDpi xmlns:a14="http://schemas.microsoft.com/office/drawing/2010/main"/>
              </a:ext>
            </a:extLst>
          </a:blip>
          <a:srcRect/>
          <a:stretch/>
        </p:blipFill>
        <p:spPr>
          <a:xfrm>
            <a:off x="6191640" y="550440"/>
            <a:ext cx="5796720" cy="2783160"/>
          </a:xfrm>
          <a:prstGeom prst="rect">
            <a:avLst/>
          </a:prstGeom>
          <a:ln w="0">
            <a:noFill/>
          </a:ln>
        </p:spPr>
      </p:pic>
      <p:pic>
        <p:nvPicPr>
          <p:cNvPr id="66" name="Picture 2" descr="10th anniversary of floods to be marked ..."/>
          <p:cNvPicPr/>
          <p:nvPr/>
        </p:nvPicPr>
        <p:blipFill>
          <a:blip r:embed="rId4" cstate="email">
            <a:extLst>
              <a:ext uri="{28A0092B-C50C-407E-A947-70E740481C1C}">
                <a14:useLocalDpi xmlns:a14="http://schemas.microsoft.com/office/drawing/2010/main"/>
              </a:ext>
            </a:extLst>
          </a:blip>
          <a:srcRect/>
          <a:stretch/>
        </p:blipFill>
        <p:spPr>
          <a:xfrm>
            <a:off x="196560" y="3514680"/>
            <a:ext cx="5799240" cy="2792160"/>
          </a:xfrm>
          <a:prstGeom prst="rect">
            <a:avLst/>
          </a:prstGeom>
          <a:ln w="0">
            <a:noFill/>
          </a:ln>
        </p:spPr>
      </p:pic>
      <p:pic>
        <p:nvPicPr>
          <p:cNvPr id="67" name="Picture 8" descr="The Floods - 10 years on"/>
          <p:cNvPicPr/>
          <p:nvPr/>
        </p:nvPicPr>
        <p:blipFill>
          <a:blip r:embed="rId5" cstate="email">
            <a:extLst>
              <a:ext uri="{28A0092B-C50C-407E-A947-70E740481C1C}">
                <a14:useLocalDpi xmlns:a14="http://schemas.microsoft.com/office/drawing/2010/main"/>
              </a:ext>
            </a:extLst>
          </a:blip>
          <a:srcRect/>
          <a:stretch/>
        </p:blipFill>
        <p:spPr>
          <a:xfrm>
            <a:off x="6195960" y="3514680"/>
            <a:ext cx="5796720" cy="2792160"/>
          </a:xfrm>
          <a:prstGeom prst="rect">
            <a:avLst/>
          </a:prstGeom>
        </p:spPr>
      </p:pic>
      <p:sp>
        <p:nvSpPr>
          <p:cNvPr id="68" name="Rectangle 3"/>
          <p:cNvSpPr/>
          <p:nvPr/>
        </p:nvSpPr>
        <p:spPr>
          <a:xfrm>
            <a:off x="2557728" y="82296"/>
            <a:ext cx="6335640" cy="415440"/>
          </a:xfrm>
          <a:prstGeom prst="rect">
            <a:avLst/>
          </a:prstGeom>
          <a:solidFill>
            <a:srgbClr val="FFFFFF"/>
          </a:solidFill>
          <a:ln w="38100">
            <a:solidFill>
              <a:srgbClr val="A02B93"/>
            </a:solidFill>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Aptos"/>
              </a:rPr>
              <a:t>Gloucester</a:t>
            </a:r>
            <a:r>
              <a:rPr lang="en-GB" spc="-1" dirty="0">
                <a:solidFill>
                  <a:srgbClr val="000000"/>
                </a:solidFill>
                <a:latin typeface="Aptos"/>
              </a:rPr>
              <a:t>shire</a:t>
            </a:r>
            <a:r>
              <a:rPr lang="en-GB" sz="1800" b="0" strike="noStrike" spc="-1" dirty="0">
                <a:solidFill>
                  <a:srgbClr val="000000"/>
                </a:solidFill>
                <a:latin typeface="Aptos"/>
              </a:rPr>
              <a:t> Floods 2007</a:t>
            </a:r>
            <a:endParaRPr lang="en-GB"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4"/>
          <p:cNvSpPr/>
          <p:nvPr/>
        </p:nvSpPr>
        <p:spPr>
          <a:xfrm>
            <a:off x="283680" y="187560"/>
            <a:ext cx="11624400" cy="60001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2008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starts to work more with a growing number of Unaccompanied Asylum-Seeking Children (UASC).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We begin a bridging course to help the young people prepare for life in the UK and start to work closely with a newly re-formed asylum team at Social Services. Many of the young people GARAS see have found their way to Gloucestershire in very difficult and dangerous ways, including under lorries.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A legacy backlog project starts to work with those who have been waiting for decisions for many years. </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4"/>
          <p:cNvSpPr/>
          <p:nvPr/>
        </p:nvSpPr>
        <p:spPr>
          <a:xfrm>
            <a:off x="283680" y="176400"/>
            <a:ext cx="11624400" cy="55077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2008 continued</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is able to employ another Advice </a:t>
            </a:r>
            <a:r>
              <a:rPr lang="en-US" sz="3200" spc="-1" dirty="0">
                <a:solidFill>
                  <a:srgbClr val="000000"/>
                </a:solidFill>
                <a:latin typeface="Comic Sans MS"/>
              </a:rPr>
              <a:t>W</a:t>
            </a:r>
            <a:r>
              <a:rPr lang="en-US" sz="3200" b="0" strike="noStrike" spc="-1" dirty="0">
                <a:solidFill>
                  <a:srgbClr val="000000"/>
                </a:solidFill>
                <a:latin typeface="Comic Sans MS"/>
              </a:rPr>
              <a:t>orker, Hannah, to work with these families as an extension of the Supporting People work.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also works with Refugee Action on Refugee Integration and Employment Service (RIES) to assist clients into employment and training.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The GARAS team is devastated by the death of a young man who, due to the challenges of accessing medical care, died of a treatable condition. </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4"/>
          <p:cNvSpPr/>
          <p:nvPr/>
        </p:nvSpPr>
        <p:spPr>
          <a:xfrm>
            <a:off x="283680" y="181800"/>
            <a:ext cx="11624400" cy="642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a:solidFill>
                  <a:srgbClr val="0070C0"/>
                </a:solidFill>
                <a:latin typeface="Comic Sans MS"/>
              </a:rPr>
              <a:t>2009 - GARAS is 10 years old. </a:t>
            </a:r>
            <a:endParaRPr lang="en-GB" sz="3200" b="0" strike="noStrike" spc="-1">
              <a:latin typeface="Arial"/>
            </a:endParaRPr>
          </a:p>
          <a:p>
            <a:pPr>
              <a:lnSpc>
                <a:spcPct val="100000"/>
              </a:lnSpc>
              <a:buNone/>
            </a:pP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Austerity cuts see the early closure of the RIES programme!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We partner with ArtShape on a programme of creative projects including the Barton Street Recordings –recording songs in a variety of languages along with an animated cartoon of Barton Street.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Azure Cards are introduced to replace vouchers and there is an increase in those with No Recourse to Public Funds (NRPF), adding to our workload.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We fit a shower to give new arrivals dignity and provide a change of clothing for them.</a:t>
            </a:r>
            <a:endParaRPr lang="en-GB"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4"/>
          <p:cNvSpPr/>
          <p:nvPr/>
        </p:nvSpPr>
        <p:spPr>
          <a:xfrm>
            <a:off x="283680" y="176400"/>
            <a:ext cx="11624400" cy="60001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2010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appoints a new UASC worker, Rebecca, to co-ordinate legal representation for UASC, challenge age assessments and implement a new arrival protocol (amongst other changes) that continue to have an impact 14 years later.</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We see further impact of the austerity cuts and yet another change in Immigration law from Government.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Our </a:t>
            </a:r>
            <a:r>
              <a:rPr lang="en-GB" sz="3200" b="0" strike="noStrike" spc="-1" dirty="0">
                <a:solidFill>
                  <a:srgbClr val="000000"/>
                </a:solidFill>
                <a:latin typeface="Comic Sans MS"/>
              </a:rPr>
              <a:t>neighbour</a:t>
            </a:r>
            <a:r>
              <a:rPr lang="en-US" sz="3200" b="0" strike="noStrike" spc="-1" dirty="0">
                <a:solidFill>
                  <a:srgbClr val="000000"/>
                </a:solidFill>
                <a:latin typeface="Comic Sans MS"/>
              </a:rPr>
              <a:t> in Bristol, Refugee Action, has to cut back most of it’s work following an 80% cut in funding.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We begin to experience the impact of Legal Aid cuts.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4"/>
          <p:cNvSpPr/>
          <p:nvPr/>
        </p:nvSpPr>
        <p:spPr>
          <a:xfrm>
            <a:off x="283680" y="181800"/>
            <a:ext cx="11624400" cy="60001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2011</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starts to work with </a:t>
            </a:r>
            <a:r>
              <a:rPr lang="en-US" sz="3200" b="0" strike="noStrike" spc="-1" dirty="0" err="1">
                <a:solidFill>
                  <a:srgbClr val="000000"/>
                </a:solidFill>
                <a:latin typeface="Comic Sans MS"/>
              </a:rPr>
              <a:t>FareShare</a:t>
            </a:r>
            <a:r>
              <a:rPr lang="en-US" sz="3200" b="0" strike="noStrike" spc="-1" dirty="0">
                <a:solidFill>
                  <a:srgbClr val="000000"/>
                </a:solidFill>
                <a:latin typeface="Comic Sans MS"/>
              </a:rPr>
              <a:t>, a community-based project, to provide food otherwise destined to go to landfill. Once a week GARAS distributes food that further assists the vulnerable people we support.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After 7 years of separation of a client from her children, they are able to reunite after a long and painful battle.</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appoints a part time nurse to work with clients living with or affected by HIV, to support individuals attending appointments and ensure they are getting their medication and maintaining their medical regimes.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4"/>
          <p:cNvSpPr/>
          <p:nvPr/>
        </p:nvSpPr>
        <p:spPr>
          <a:xfrm>
            <a:off x="283680" y="189720"/>
            <a:ext cx="11624400" cy="60001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2012</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It is a year that is deeply affected by rising homelessness and Welfare Reform cuts, meaning those being granted refugee status now struggle to get the basics for furnishing and essential items.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A highlight is Harts Barn in the Forest of Dean offering a bread </a:t>
            </a:r>
            <a:r>
              <a:rPr lang="en-US" sz="3200" spc="-1" dirty="0">
                <a:solidFill>
                  <a:srgbClr val="000000"/>
                </a:solidFill>
                <a:latin typeface="Comic Sans MS"/>
              </a:rPr>
              <a:t>m</a:t>
            </a:r>
            <a:r>
              <a:rPr lang="en-US" sz="3200" b="0" strike="noStrike" spc="-1" dirty="0">
                <a:solidFill>
                  <a:srgbClr val="000000"/>
                </a:solidFill>
                <a:latin typeface="Comic Sans MS"/>
              </a:rPr>
              <a:t>aking course to clients living with the effects of trauma.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Theresa May (then Home Secretary) states “the aim is to create, here in Britain, a really hostile environment for illegal immigrants".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3"/>
          <p:cNvSpPr/>
          <p:nvPr/>
        </p:nvSpPr>
        <p:spPr>
          <a:xfrm>
            <a:off x="319320" y="1107360"/>
            <a:ext cx="11552760" cy="557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6000" b="1" strike="noStrike" spc="-1">
                <a:solidFill>
                  <a:srgbClr val="0070C0"/>
                </a:solidFill>
                <a:latin typeface="Comic Sans MS"/>
              </a:rPr>
              <a:t>A remarkable and</a:t>
            </a:r>
            <a:endParaRPr lang="en-GB" sz="6000" b="0" strike="noStrike" spc="-1">
              <a:latin typeface="Arial"/>
            </a:endParaRPr>
          </a:p>
          <a:p>
            <a:pPr algn="ctr">
              <a:lnSpc>
                <a:spcPct val="100000"/>
              </a:lnSpc>
              <a:buNone/>
            </a:pPr>
            <a:r>
              <a:rPr lang="en-US" sz="6000" b="1" strike="noStrike" spc="-1">
                <a:solidFill>
                  <a:srgbClr val="0070C0"/>
                </a:solidFill>
                <a:latin typeface="Comic Sans MS"/>
              </a:rPr>
              <a:t>inspiring story </a:t>
            </a:r>
            <a:endParaRPr lang="en-GB" sz="6000" b="0" strike="noStrike" spc="-1">
              <a:latin typeface="Arial"/>
            </a:endParaRPr>
          </a:p>
          <a:p>
            <a:pPr algn="ctr">
              <a:lnSpc>
                <a:spcPct val="100000"/>
              </a:lnSpc>
              <a:buNone/>
            </a:pPr>
            <a:r>
              <a:rPr lang="en-US" sz="6000" b="1" strike="noStrike" spc="-1">
                <a:solidFill>
                  <a:srgbClr val="0070C0"/>
                </a:solidFill>
                <a:latin typeface="Comic Sans MS"/>
              </a:rPr>
              <a:t>spanning</a:t>
            </a:r>
            <a:endParaRPr lang="en-GB" sz="6000" b="0" strike="noStrike" spc="-1">
              <a:latin typeface="Arial"/>
            </a:endParaRPr>
          </a:p>
          <a:p>
            <a:pPr algn="ctr">
              <a:lnSpc>
                <a:spcPct val="100000"/>
              </a:lnSpc>
              <a:buNone/>
            </a:pPr>
            <a:r>
              <a:rPr lang="en-US" sz="6000" b="1" strike="noStrike" spc="-1">
                <a:solidFill>
                  <a:srgbClr val="0070C0"/>
                </a:solidFill>
                <a:latin typeface="Comic Sans MS"/>
              </a:rPr>
              <a:t>25 years</a:t>
            </a:r>
            <a:endParaRPr lang="en-GB" sz="6000" b="0" strike="noStrike" spc="-1">
              <a:latin typeface="Arial"/>
            </a:endParaRPr>
          </a:p>
          <a:p>
            <a:pPr algn="ctr">
              <a:lnSpc>
                <a:spcPct val="100000"/>
              </a:lnSpc>
              <a:buNone/>
            </a:pPr>
            <a:endParaRPr lang="en-GB" sz="6000" b="0" strike="noStrike" spc="-1">
              <a:latin typeface="Arial"/>
            </a:endParaRPr>
          </a:p>
          <a:p>
            <a:pPr algn="ctr">
              <a:lnSpc>
                <a:spcPct val="100000"/>
              </a:lnSpc>
              <a:buNone/>
            </a:pPr>
            <a:endParaRPr lang="en-GB" sz="6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4"/>
          <p:cNvSpPr/>
          <p:nvPr/>
        </p:nvSpPr>
        <p:spPr>
          <a:xfrm>
            <a:off x="283680" y="189720"/>
            <a:ext cx="11624400" cy="501530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2013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Following the move by The Friendship Cafe to Chequers Bridge, GARAS takes a leap of faith and takes over the entire building</a:t>
            </a:r>
            <a:r>
              <a:rPr lang="en-US" sz="3200" spc="-1" dirty="0">
                <a:solidFill>
                  <a:srgbClr val="000000"/>
                </a:solidFill>
                <a:latin typeface="Comic Sans MS"/>
              </a:rPr>
              <a:t> at 111 Barton Street, Gloucester.</a:t>
            </a:r>
            <a:r>
              <a:rPr lang="en-US" sz="3200" b="0" strike="noStrike" spc="-1" dirty="0">
                <a:solidFill>
                  <a:srgbClr val="000000"/>
                </a:solidFill>
                <a:latin typeface="Comic Sans MS"/>
              </a:rPr>
              <a:t>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This enables extra activities to be offered and gives ESOL lessons the necessary space required.</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Sadly, one of the founders of GARAS, a long-time friend, volunteer and Trustee, Barbara Kew, passes away. She remains well remembered by all </a:t>
            </a:r>
            <a:r>
              <a:rPr lang="en-GB" sz="3200" b="0" strike="noStrike" spc="-1" dirty="0">
                <a:solidFill>
                  <a:srgbClr val="000000"/>
                </a:solidFill>
                <a:latin typeface="Comic Sans MS"/>
              </a:rPr>
              <a:t>who knew her.</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4"/>
          <p:cNvSpPr/>
          <p:nvPr/>
        </p:nvSpPr>
        <p:spPr>
          <a:xfrm>
            <a:off x="283680" y="207720"/>
            <a:ext cx="11624400" cy="545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a:solidFill>
                  <a:srgbClr val="0070C0"/>
                </a:solidFill>
                <a:latin typeface="Comic Sans MS"/>
              </a:rPr>
              <a:t>2014 </a:t>
            </a:r>
            <a:endParaRPr lang="en-GB" sz="3200" b="0" strike="noStrike" spc="-1">
              <a:latin typeface="Arial"/>
            </a:endParaRPr>
          </a:p>
          <a:p>
            <a:pPr>
              <a:lnSpc>
                <a:spcPct val="100000"/>
              </a:lnSpc>
              <a:buNone/>
            </a:pP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GARAS sees the Immigration Act 2014 come into force, which includes combining Asylum Claims with Human Rights in the initial decision-making process.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We also see a growing awareness of the rising tragedies happening in the Mediterranean.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GARAS restarts the Sewing Group where clients are able to learn sewing skills and share a meal together each week.</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GARAS hosts the Hate Crime and Incident project.</a:t>
            </a:r>
            <a:endParaRPr lang="en-GB"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4"/>
          <p:cNvSpPr/>
          <p:nvPr/>
        </p:nvSpPr>
        <p:spPr>
          <a:xfrm>
            <a:off x="283680" y="221040"/>
            <a:ext cx="11624400" cy="60001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2015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This year sees the launch of an entirely new area to GARAS work as we start the Syrian Vulnerable People’s Resettlement Scheme. This need grows as a result of the tragedies of clients fleeing the civil war in Syria culminating in the death of little Alan Kurdi.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is blown away by the generosity and support of people as we work to help find and prepare homes and welcome those who can arrive on “Safe Routes”.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Amina, Danijela and Ismail join GARAS as our first Resettlement </a:t>
            </a:r>
            <a:r>
              <a:rPr lang="en-US" sz="3200" spc="-1" dirty="0">
                <a:solidFill>
                  <a:srgbClr val="000000"/>
                </a:solidFill>
                <a:latin typeface="Comic Sans MS"/>
              </a:rPr>
              <a:t>O</a:t>
            </a:r>
            <a:r>
              <a:rPr lang="en-US" sz="3200" b="0" strike="noStrike" spc="-1" dirty="0">
                <a:solidFill>
                  <a:srgbClr val="000000"/>
                </a:solidFill>
                <a:latin typeface="Comic Sans MS"/>
              </a:rPr>
              <a:t>fficers.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Rectangle 9"/>
          <p:cNvSpPr/>
          <p:nvPr/>
        </p:nvSpPr>
        <p:spPr>
          <a:xfrm>
            <a:off x="0" y="0"/>
            <a:ext cx="12191760" cy="68576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84" name="Rectangle 11"/>
          <p:cNvSpPr/>
          <p:nvPr/>
        </p:nvSpPr>
        <p:spPr>
          <a:xfrm rot="16200000" flipH="1">
            <a:off x="2666880" y="-2666160"/>
            <a:ext cx="6857640" cy="12191040"/>
          </a:xfrm>
          <a:prstGeom prst="rect">
            <a:avLst/>
          </a:prstGeom>
          <a:gradFill rotWithShape="0">
            <a:gsLst>
              <a:gs pos="8000">
                <a:srgbClr val="156082"/>
              </a:gs>
              <a:gs pos="100000">
                <a:srgbClr val="0B3041"/>
              </a:gs>
            </a:gsLst>
            <a:lin ang="15000000"/>
          </a:gra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85" name="Rectangle 13"/>
          <p:cNvSpPr/>
          <p:nvPr/>
        </p:nvSpPr>
        <p:spPr>
          <a:xfrm rot="10800000" flipH="1">
            <a:off x="-2160" y="360"/>
            <a:ext cx="9070560" cy="6857280"/>
          </a:xfrm>
          <a:prstGeom prst="rect">
            <a:avLst/>
          </a:prstGeom>
          <a:gradFill rotWithShape="0">
            <a:gsLst>
              <a:gs pos="8000">
                <a:srgbClr val="000000">
                  <a:alpha val="52156"/>
                </a:srgbClr>
              </a:gs>
              <a:gs pos="100000">
                <a:srgbClr val="156082"/>
              </a:gs>
            </a:gsLst>
            <a:lin ang="16800000"/>
          </a:gra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86" name="Rectangle 15"/>
          <p:cNvSpPr/>
          <p:nvPr/>
        </p:nvSpPr>
        <p:spPr>
          <a:xfrm rot="16200000" flipH="1">
            <a:off x="3649680" y="-1685520"/>
            <a:ext cx="4894200" cy="12193200"/>
          </a:xfrm>
          <a:prstGeom prst="rect">
            <a:avLst/>
          </a:prstGeom>
          <a:gradFill rotWithShape="0">
            <a:gsLst>
              <a:gs pos="0">
                <a:srgbClr val="D86ECC">
                  <a:alpha val="0"/>
                </a:srgbClr>
              </a:gs>
              <a:gs pos="100000">
                <a:srgbClr val="000000">
                  <a:alpha val="46274"/>
                </a:srgbClr>
              </a:gs>
            </a:gsLst>
            <a:lin ang="4200000"/>
          </a:gra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pic>
        <p:nvPicPr>
          <p:cNvPr id="87" name="Picture 4"/>
          <p:cNvPicPr/>
          <p:nvPr/>
        </p:nvPicPr>
        <p:blipFill>
          <a:blip r:embed="rId2"/>
          <a:stretch/>
        </p:blipFill>
        <p:spPr>
          <a:xfrm>
            <a:off x="2041200" y="194040"/>
            <a:ext cx="8958960" cy="6382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4"/>
          <p:cNvSpPr/>
          <p:nvPr/>
        </p:nvSpPr>
        <p:spPr>
          <a:xfrm>
            <a:off x="283680" y="221040"/>
            <a:ext cx="11624400" cy="45228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2016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This year sees us build on existing work and develop the Resettlement Scheme as more families start to arrive. By the year end we are supporting over 20 families.</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GARAS’s Hate Crime work ends and is moved to Victim Support.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A counselling team is established in response to the increasing need for therapeutic support.</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4"/>
          <p:cNvSpPr/>
          <p:nvPr/>
        </p:nvSpPr>
        <p:spPr>
          <a:xfrm>
            <a:off x="283680" y="234360"/>
            <a:ext cx="11624400" cy="398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a:solidFill>
                  <a:srgbClr val="0070C0"/>
                </a:solidFill>
                <a:latin typeface="Comic Sans MS"/>
              </a:rPr>
              <a:t>2017</a:t>
            </a:r>
            <a:r>
              <a:rPr lang="en-US" sz="3200" b="1" strike="noStrike" spc="-1">
                <a:solidFill>
                  <a:srgbClr val="000000"/>
                </a:solidFill>
                <a:latin typeface="Comic Sans MS"/>
              </a:rPr>
              <a:t> </a:t>
            </a:r>
            <a:endParaRPr lang="en-GB" sz="3200" b="0" strike="noStrike" spc="-1">
              <a:latin typeface="Arial"/>
            </a:endParaRPr>
          </a:p>
          <a:p>
            <a:pPr>
              <a:lnSpc>
                <a:spcPct val="100000"/>
              </a:lnSpc>
              <a:buNone/>
            </a:pP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GARAS works with the GEM (Going the Extra Mile) project to assist clients with employment, training and volunteering needs. Sarah is appointed to run the project.</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Developing mental health support for all includes working with young people and providing group work to support each other</a:t>
            </a:r>
            <a:r>
              <a:rPr lang="en-GB" sz="3200" b="0" strike="noStrike" spc="-1">
                <a:solidFill>
                  <a:srgbClr val="000000"/>
                </a:solidFill>
                <a:latin typeface="Comic Sans MS"/>
              </a:rPr>
              <a:t>.</a:t>
            </a:r>
            <a:endParaRPr lang="en-GB"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4"/>
          <p:cNvSpPr/>
          <p:nvPr/>
        </p:nvSpPr>
        <p:spPr>
          <a:xfrm>
            <a:off x="283680" y="238680"/>
            <a:ext cx="11624400" cy="447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a:solidFill>
                  <a:srgbClr val="0070C0"/>
                </a:solidFill>
                <a:latin typeface="Comic Sans MS"/>
              </a:rPr>
              <a:t>2018</a:t>
            </a:r>
            <a:r>
              <a:rPr lang="en-US" sz="3200" b="1" strike="noStrike" spc="-1">
                <a:solidFill>
                  <a:srgbClr val="000000"/>
                </a:solidFill>
                <a:latin typeface="Comic Sans MS"/>
              </a:rPr>
              <a:t> </a:t>
            </a:r>
            <a:endParaRPr lang="en-GB" sz="3200" b="0" strike="noStrike" spc="-1">
              <a:latin typeface="Arial"/>
            </a:endParaRPr>
          </a:p>
          <a:p>
            <a:pPr>
              <a:lnSpc>
                <a:spcPct val="100000"/>
              </a:lnSpc>
              <a:buNone/>
            </a:pP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This is a year that sees the Windrush Scandal deny rights to those who had spent a lifetime here in the UK. It is dreadful </a:t>
            </a:r>
            <a:r>
              <a:rPr lang="en-GB" sz="3200" b="0" strike="noStrike" spc="-1">
                <a:solidFill>
                  <a:srgbClr val="000000"/>
                </a:solidFill>
                <a:latin typeface="Comic Sans MS"/>
              </a:rPr>
              <a:t>for all affected.</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In our women’s work we work with a local GP to provide workshops to trainee GPs, midwives and health visitors. GARAS finds this collaborative work extremely helpful for the clients. </a:t>
            </a:r>
            <a:endParaRPr lang="en-GB"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4"/>
          <p:cNvSpPr/>
          <p:nvPr/>
        </p:nvSpPr>
        <p:spPr>
          <a:xfrm>
            <a:off x="283680" y="331200"/>
            <a:ext cx="11624400" cy="40304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2019</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In April, GARAS moves back to it’s first home in the Trust Centre.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As reported by the BBC, we broke the Guinness Record for the greatest number of people from different nationalities all in one hug!</a:t>
            </a:r>
            <a:endParaRPr lang="en-GB" sz="3200" b="0" strike="noStrike" spc="-1" dirty="0">
              <a:latin typeface="Arial"/>
            </a:endParaRPr>
          </a:p>
          <a:p>
            <a:pPr marL="457200" indent="-457200">
              <a:lnSpc>
                <a:spcPct val="100000"/>
              </a:lnSpc>
              <a:buClr>
                <a:srgbClr val="000000"/>
              </a:buClr>
              <a:buFont typeface="Arial"/>
              <a:buChar char="•"/>
            </a:pP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4"/>
          <p:cNvPicPr/>
          <p:nvPr/>
        </p:nvPicPr>
        <p:blipFill>
          <a:blip r:embed="rId2"/>
          <a:stretch/>
        </p:blipFill>
        <p:spPr>
          <a:xfrm>
            <a:off x="1089720" y="196560"/>
            <a:ext cx="8497080" cy="1622520"/>
          </a:xfrm>
          <a:prstGeom prst="rect">
            <a:avLst/>
          </a:prstGeom>
          <a:ln w="0">
            <a:noFill/>
          </a:ln>
        </p:spPr>
      </p:pic>
      <p:pic>
        <p:nvPicPr>
          <p:cNvPr id="93" name="Picture 6"/>
          <p:cNvPicPr/>
          <p:nvPr/>
        </p:nvPicPr>
        <p:blipFill>
          <a:blip r:embed="rId3"/>
          <a:stretch/>
        </p:blipFill>
        <p:spPr>
          <a:xfrm>
            <a:off x="564840" y="2099160"/>
            <a:ext cx="3637080" cy="1285560"/>
          </a:xfrm>
          <a:prstGeom prst="rect">
            <a:avLst/>
          </a:prstGeom>
          <a:ln w="0">
            <a:noFill/>
          </a:ln>
        </p:spPr>
      </p:pic>
      <p:pic>
        <p:nvPicPr>
          <p:cNvPr id="94" name="Picture 8"/>
          <p:cNvPicPr/>
          <p:nvPr/>
        </p:nvPicPr>
        <p:blipFill>
          <a:blip r:embed="rId4"/>
          <a:stretch/>
        </p:blipFill>
        <p:spPr>
          <a:xfrm>
            <a:off x="6095880" y="2099160"/>
            <a:ext cx="3701520" cy="939240"/>
          </a:xfrm>
          <a:prstGeom prst="rect">
            <a:avLst/>
          </a:prstGeom>
          <a:ln w="0">
            <a:noFill/>
          </a:ln>
        </p:spPr>
      </p:pic>
      <p:pic>
        <p:nvPicPr>
          <p:cNvPr id="95" name="Picture 10"/>
          <p:cNvPicPr/>
          <p:nvPr/>
        </p:nvPicPr>
        <p:blipFill>
          <a:blip r:embed="rId5"/>
          <a:stretch/>
        </p:blipFill>
        <p:spPr>
          <a:xfrm>
            <a:off x="1989360" y="4410720"/>
            <a:ext cx="7381440" cy="1657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295819" y="173654"/>
            <a:ext cx="10515240" cy="1038458"/>
          </a:xfrm>
          <a:prstGeom prst="rect">
            <a:avLst/>
          </a:prstGeom>
          <a:noFill/>
          <a:ln w="0">
            <a:noFill/>
          </a:ln>
        </p:spPr>
        <p:txBody>
          <a:bodyPr lIns="0" tIns="0" rIns="0" bIns="0" anchor="ctr">
            <a:noAutofit/>
          </a:bodyPr>
          <a:lstStyle/>
          <a:p>
            <a:pPr>
              <a:lnSpc>
                <a:spcPct val="100000"/>
              </a:lnSpc>
              <a:buNone/>
            </a:pPr>
            <a:r>
              <a:rPr lang="en-US" sz="3200" b="1" strike="noStrike" spc="-1" dirty="0">
                <a:solidFill>
                  <a:srgbClr val="0070C0"/>
                </a:solidFill>
                <a:latin typeface="Comic Sans MS"/>
              </a:rPr>
              <a:t>2019 – GARAS is 20 years old</a:t>
            </a:r>
            <a:endParaRPr lang="en-US" sz="3200" b="0" strike="noStrike" spc="-1" dirty="0">
              <a:solidFill>
                <a:srgbClr val="000000"/>
              </a:solidFill>
              <a:latin typeface="Aptos"/>
            </a:endParaRPr>
          </a:p>
        </p:txBody>
      </p:sp>
      <p:sp>
        <p:nvSpPr>
          <p:cNvPr id="97" name="TextBox 96"/>
          <p:cNvSpPr txBox="1"/>
          <p:nvPr/>
        </p:nvSpPr>
        <p:spPr>
          <a:xfrm>
            <a:off x="295819" y="1297172"/>
            <a:ext cx="11038488" cy="4657061"/>
          </a:xfrm>
          <a:prstGeom prst="rect">
            <a:avLst/>
          </a:prstGeom>
          <a:noFill/>
          <a:ln w="0">
            <a:noFill/>
          </a:ln>
        </p:spPr>
        <p:txBody>
          <a:bodyPr lIns="90000" tIns="45000" rIns="90000" bIns="45000" anchor="t">
            <a:noAutofit/>
          </a:bodyPr>
          <a:lstStyle/>
          <a:p>
            <a:pPr marL="457200" indent="-457200">
              <a:buFont typeface="Arial" panose="020B0604020202020204" pitchFamily="34" charset="0"/>
              <a:buChar char="•"/>
            </a:pPr>
            <a:r>
              <a:rPr lang="en-US" sz="3200" b="0" strike="noStrike" spc="-1" dirty="0">
                <a:solidFill>
                  <a:srgbClr val="000000"/>
                </a:solidFill>
                <a:latin typeface="Comic Sans MS"/>
              </a:rPr>
              <a:t>Several successful exhibitions and events are </a:t>
            </a:r>
            <a:r>
              <a:rPr lang="en-GB" sz="3200" b="0" strike="noStrike" spc="-1" dirty="0">
                <a:solidFill>
                  <a:srgbClr val="000000"/>
                </a:solidFill>
                <a:latin typeface="Comic Sans MS"/>
              </a:rPr>
              <a:t>organised</a:t>
            </a:r>
            <a:r>
              <a:rPr lang="en-US" sz="3200" b="0" strike="noStrike" spc="-1" dirty="0">
                <a:solidFill>
                  <a:srgbClr val="000000"/>
                </a:solidFill>
                <a:latin typeface="Comic Sans MS"/>
              </a:rPr>
              <a:t> under the heading of “The World on our Doorstep”</a:t>
            </a:r>
            <a:endParaRPr lang="en-GB" sz="3200" b="0" strike="noStrike" spc="-1" dirty="0">
              <a:latin typeface="Arial"/>
            </a:endParaRPr>
          </a:p>
          <a:p>
            <a:pPr marL="914400" lvl="1" indent="-457200">
              <a:buFont typeface="Wingdings" panose="05000000000000000000" pitchFamily="2" charset="2"/>
              <a:buChar char="Ø"/>
            </a:pPr>
            <a:r>
              <a:rPr lang="en-US" sz="3200" b="0" strike="noStrike" spc="-1" dirty="0">
                <a:solidFill>
                  <a:srgbClr val="000000"/>
                </a:solidFill>
                <a:latin typeface="Comic Sans MS"/>
              </a:rPr>
              <a:t>An exhibition by Derek Robertson at Nature in Art</a:t>
            </a:r>
            <a:endParaRPr lang="en-GB" sz="3200" b="0" strike="noStrike" spc="-1" dirty="0">
              <a:latin typeface="Arial"/>
            </a:endParaRPr>
          </a:p>
          <a:p>
            <a:pPr marL="914400" lvl="1" indent="-457200">
              <a:buFont typeface="Wingdings" panose="05000000000000000000" pitchFamily="2" charset="2"/>
              <a:buChar char="Ø"/>
            </a:pPr>
            <a:r>
              <a:rPr lang="en-US" sz="3200" b="0" strike="noStrike" spc="-1" dirty="0">
                <a:solidFill>
                  <a:srgbClr val="000000"/>
                </a:solidFill>
                <a:latin typeface="Comic Sans MS"/>
              </a:rPr>
              <a:t>An event marking 80 yrs since the Kindertransport</a:t>
            </a:r>
            <a:endParaRPr lang="en-GB" sz="3200" b="0" strike="noStrike" spc="-1" dirty="0">
              <a:latin typeface="Arial"/>
            </a:endParaRPr>
          </a:p>
          <a:p>
            <a:pPr marL="914400" lvl="1" indent="-457200">
              <a:buFont typeface="Wingdings" panose="05000000000000000000" pitchFamily="2" charset="2"/>
              <a:buChar char="Ø"/>
            </a:pPr>
            <a:r>
              <a:rPr lang="en-US" sz="3200" b="0" strike="noStrike" spc="-1" dirty="0">
                <a:solidFill>
                  <a:srgbClr val="000000"/>
                </a:solidFill>
                <a:latin typeface="Comic Sans MS"/>
              </a:rPr>
              <a:t>Our own exhibition celebrating the history of refugees coming to the county</a:t>
            </a:r>
            <a:endParaRPr lang="en-GB" sz="3200" b="0" strike="noStrike" spc="-1" dirty="0">
              <a:latin typeface="Arial"/>
            </a:endParaRPr>
          </a:p>
          <a:p>
            <a:pPr marL="914400" lvl="1" indent="-457200">
              <a:buFont typeface="Wingdings" panose="05000000000000000000" pitchFamily="2" charset="2"/>
              <a:buChar char="Ø"/>
            </a:pPr>
            <a:r>
              <a:rPr lang="en-US" sz="3200" b="0" strike="noStrike" spc="-1" dirty="0">
                <a:solidFill>
                  <a:srgbClr val="000000"/>
                </a:solidFill>
                <a:latin typeface="Comic Sans MS"/>
              </a:rPr>
              <a:t>An exhibition of refugee art at Gloucester Museum</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4"/>
          <p:cNvSpPr/>
          <p:nvPr/>
        </p:nvSpPr>
        <p:spPr>
          <a:xfrm>
            <a:off x="1039680" y="181800"/>
            <a:ext cx="10112400" cy="649263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Where it all began …… July 1999 </a:t>
            </a:r>
            <a:endParaRPr lang="en-GB" sz="3200" b="0" strike="noStrike" spc="-1" dirty="0">
              <a:latin typeface="Arial"/>
            </a:endParaRPr>
          </a:p>
          <a:p>
            <a:pPr>
              <a:lnSpc>
                <a:spcPct val="100000"/>
              </a:lnSpc>
              <a:buNone/>
            </a:pPr>
            <a:endParaRPr lang="en-GB" sz="3200" b="0" strike="noStrike" spc="-1" dirty="0">
              <a:latin typeface="Arial"/>
            </a:endParaRPr>
          </a:p>
          <a:p>
            <a:pPr>
              <a:lnSpc>
                <a:spcPct val="100000"/>
              </a:lnSpc>
              <a:buNone/>
            </a:pPr>
            <a:r>
              <a:rPr lang="en-US" sz="3200" b="0" strike="noStrike" spc="-1" dirty="0">
                <a:solidFill>
                  <a:srgbClr val="000000"/>
                </a:solidFill>
                <a:latin typeface="Comic Sans MS"/>
              </a:rPr>
              <a:t>Local people from different faiths and Amnesty groups meet to set up a dedicated support group in response to the needs of an increasing number of asylum seekers requiring support in Gloucester. </a:t>
            </a:r>
            <a:endParaRPr lang="en-GB" sz="3200" b="0" strike="noStrike" spc="-1" dirty="0">
              <a:latin typeface="Arial"/>
            </a:endParaRPr>
          </a:p>
          <a:p>
            <a:pPr>
              <a:lnSpc>
                <a:spcPct val="100000"/>
              </a:lnSpc>
              <a:buNone/>
            </a:pPr>
            <a:r>
              <a:rPr lang="en-US" sz="3200" b="0" strike="noStrike" spc="-1" dirty="0">
                <a:solidFill>
                  <a:srgbClr val="000000"/>
                </a:solidFill>
                <a:latin typeface="Comic Sans MS"/>
              </a:rPr>
              <a:t>It is named </a:t>
            </a:r>
            <a:r>
              <a:rPr lang="en-US" sz="3200" b="1" strike="noStrike" spc="-1" dirty="0">
                <a:solidFill>
                  <a:srgbClr val="000000"/>
                </a:solidFill>
                <a:latin typeface="Comic Sans MS"/>
              </a:rPr>
              <a:t>Gloucestershire Action for Refugees and Asylum Seekers </a:t>
            </a:r>
            <a:r>
              <a:rPr lang="en-US" sz="3200" b="0" strike="noStrike" spc="-1" dirty="0">
                <a:solidFill>
                  <a:srgbClr val="000000"/>
                </a:solidFill>
                <a:latin typeface="Comic Sans MS"/>
              </a:rPr>
              <a:t>because it is about being active in the work carried out. GARAS opens at The Trust Centre in Conduit St, Gloucester. Many of the early clients come from the break-up of the former Yugoslavia, particularly Kosovans, Croatians and ethnic Albanians.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4"/>
          <p:cNvSpPr/>
          <p:nvPr/>
        </p:nvSpPr>
        <p:spPr>
          <a:xfrm>
            <a:off x="613080" y="371880"/>
            <a:ext cx="1010556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2019 GARAS Refugee Week celebrations</a:t>
            </a:r>
            <a:endParaRPr lang="en-GB" sz="3200" b="0" strike="noStrike" spc="-1" dirty="0">
              <a:latin typeface="Arial"/>
            </a:endParaRPr>
          </a:p>
        </p:txBody>
      </p:sp>
      <p:sp>
        <p:nvSpPr>
          <p:cNvPr id="99" name="TextBox 6"/>
          <p:cNvSpPr/>
          <p:nvPr/>
        </p:nvSpPr>
        <p:spPr>
          <a:xfrm>
            <a:off x="613080" y="1372320"/>
            <a:ext cx="11255400" cy="10757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0" strike="noStrike" spc="-1" dirty="0">
                <a:solidFill>
                  <a:srgbClr val="242424"/>
                </a:solidFill>
                <a:latin typeface="Comic Sans MS"/>
              </a:rPr>
              <a:t>Groundbreaking Migrations exhibition at Nature in Art by Derek Robertson </a:t>
            </a:r>
            <a:endParaRPr lang="en-GB" sz="3200" b="0" strike="noStrike" spc="-1" dirty="0">
              <a:latin typeface="Arial"/>
            </a:endParaRPr>
          </a:p>
        </p:txBody>
      </p:sp>
      <p:sp>
        <p:nvSpPr>
          <p:cNvPr id="100" name="TextBox 8"/>
          <p:cNvSpPr/>
          <p:nvPr/>
        </p:nvSpPr>
        <p:spPr>
          <a:xfrm>
            <a:off x="613080" y="2581545"/>
            <a:ext cx="10965600" cy="378419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i="1" strike="noStrike" spc="-1" dirty="0">
                <a:solidFill>
                  <a:srgbClr val="464646"/>
                </a:solidFill>
                <a:latin typeface="Comic Sans MS"/>
              </a:rPr>
              <a:t>“ I did a series of sketches around Calais and the Jungle migrant camp there over a number of days as the camp was pulled down and the remaining sections were smouldering or on fire. I accompanied members of the charities Calaid and Care4Calais and did some art activities with the unaccompanied children in the camp who were still being registered for settlement in official camps or for asylum in the UK. I completed a lot of sketches of birds migrating as well as general views around camp with small crowds of Sudanese and Afghani children watching over my shoulder. The imagery of birds migrating through a smouldering wasteland and over razor wire fences was profound and moving."</a:t>
            </a:r>
            <a:endParaRPr lang="en-GB" sz="2400" b="0" strike="noStrike" spc="-1" dirty="0">
              <a:latin typeface="Arial"/>
            </a:endParaRPr>
          </a:p>
        </p:txBody>
      </p:sp>
      <p:pic>
        <p:nvPicPr>
          <p:cNvPr id="101" name="Picture 2"/>
          <p:cNvPicPr/>
          <p:nvPr/>
        </p:nvPicPr>
        <p:blipFill>
          <a:blip r:embed="rId2"/>
          <a:stretch/>
        </p:blipFill>
        <p:spPr>
          <a:xfrm>
            <a:off x="10259280" y="347040"/>
            <a:ext cx="1319400" cy="1025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 name="Rectangle 2054"/>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pic>
        <p:nvPicPr>
          <p:cNvPr id="103" name="Picture 2" descr="A painting of people in a dirty area&#10;&#10;Description automatically generated"/>
          <p:cNvPicPr/>
          <p:nvPr/>
        </p:nvPicPr>
        <p:blipFill>
          <a:blip r:embed="rId2" cstate="email">
            <a:extLst>
              <a:ext uri="{28A0092B-C50C-407E-A947-70E740481C1C}">
                <a14:useLocalDpi xmlns:a14="http://schemas.microsoft.com/office/drawing/2010/main"/>
              </a:ext>
            </a:extLst>
          </a:blip>
          <a:srcRect/>
          <a:stretch/>
        </p:blipFill>
        <p:spPr>
          <a:xfrm>
            <a:off x="0" y="0"/>
            <a:ext cx="9669240" cy="6857640"/>
          </a:xfrm>
          <a:prstGeom prst="rect">
            <a:avLst/>
          </a:prstGeom>
          <a:ln w="0">
            <a:noFill/>
          </a:ln>
        </p:spPr>
      </p:pic>
      <p:sp>
        <p:nvSpPr>
          <p:cNvPr id="104" name="Rectangle 2056"/>
          <p:cNvSpPr/>
          <p:nvPr/>
        </p:nvSpPr>
        <p:spPr>
          <a:xfrm flipH="1">
            <a:off x="5124240" y="0"/>
            <a:ext cx="7066440" cy="6857640"/>
          </a:xfrm>
          <a:prstGeom prst="rect">
            <a:avLst/>
          </a:prstGeom>
          <a:gradFill rotWithShape="0">
            <a:gsLst>
              <a:gs pos="52000">
                <a:srgbClr val="FFFFFF"/>
              </a:gs>
              <a:gs pos="100000">
                <a:srgbClr val="FFFFFF">
                  <a:alpha val="0"/>
                </a:srgbClr>
              </a:gs>
            </a:gsLst>
            <a:lin ang="10800000"/>
          </a:gra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105" name="TextBox 4"/>
          <p:cNvSpPr/>
          <p:nvPr/>
        </p:nvSpPr>
        <p:spPr>
          <a:xfrm>
            <a:off x="7531560" y="98280"/>
            <a:ext cx="4500000" cy="57405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nSpc>
                <a:spcPct val="90000"/>
              </a:lnSpc>
              <a:spcAft>
                <a:spcPts val="601"/>
              </a:spcAft>
              <a:buNone/>
            </a:pPr>
            <a:r>
              <a:rPr lang="en-US" sz="2000" b="1" strike="noStrike" spc="-1" dirty="0">
                <a:solidFill>
                  <a:srgbClr val="000000"/>
                </a:solidFill>
                <a:latin typeface="Open Sans"/>
                <a:ea typeface="Open Sans"/>
              </a:rPr>
              <a:t>"Les Petits"</a:t>
            </a:r>
            <a:r>
              <a:rPr lang="en-US" sz="2000" b="0" strike="noStrike" spc="-1" dirty="0">
                <a:solidFill>
                  <a:srgbClr val="000000"/>
                </a:solidFill>
                <a:latin typeface="Open Sans"/>
                <a:ea typeface="Open Sans"/>
              </a:rPr>
              <a:t> was sketched on site in the Jungle refugee camp in Calais. Migrating birds such as goldcrests were flying through the scrub bordering the camp and a sparrowhawk was hunting them. The sparrowhawks also migrate with the smaller birds - predating them on their journey</a:t>
            </a:r>
            <a:r>
              <a:rPr lang="en-US" sz="2000" b="0" i="1" strike="noStrike" spc="-1" dirty="0">
                <a:solidFill>
                  <a:srgbClr val="000000"/>
                </a:solidFill>
                <a:latin typeface="Open Sans"/>
                <a:ea typeface="Open Sans"/>
              </a:rPr>
              <a:t>. "Later that day I was taking part in an art activity with refugee children when there was a sudden flurry as first the few girls in the camp and then the smaller children crouched and darted away behind the taller men. It was a like a predator response. All at once, there was a hail of stones, and a riot broke out. A crowd ran past us, away from trouble and then another group rushed forward brandishing knives and iron bars." Watercolour. 45 x 55cm framed. </a:t>
            </a:r>
            <a:endParaRPr lang="en-GB"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 name="Rectangle 4109"/>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pic>
        <p:nvPicPr>
          <p:cNvPr id="107" name="Picture 2" descr="A bird on a branch"/>
          <p:cNvPicPr/>
          <p:nvPr/>
        </p:nvPicPr>
        <p:blipFill>
          <a:blip r:embed="rId2" cstate="screen">
            <a:extLst>
              <a:ext uri="{28A0092B-C50C-407E-A947-70E740481C1C}">
                <a14:useLocalDpi xmlns:a14="http://schemas.microsoft.com/office/drawing/2010/main"/>
              </a:ext>
            </a:extLst>
          </a:blip>
          <a:srcRect/>
          <a:stretch/>
        </p:blipFill>
        <p:spPr>
          <a:xfrm>
            <a:off x="0" y="0"/>
            <a:ext cx="9669240" cy="6857640"/>
          </a:xfrm>
          <a:prstGeom prst="rect">
            <a:avLst/>
          </a:prstGeom>
          <a:ln w="0">
            <a:noFill/>
          </a:ln>
        </p:spPr>
      </p:pic>
      <p:sp>
        <p:nvSpPr>
          <p:cNvPr id="108" name="Rectangle 4111"/>
          <p:cNvSpPr/>
          <p:nvPr/>
        </p:nvSpPr>
        <p:spPr>
          <a:xfrm flipH="1">
            <a:off x="5124240" y="0"/>
            <a:ext cx="7066440" cy="6857640"/>
          </a:xfrm>
          <a:prstGeom prst="rect">
            <a:avLst/>
          </a:prstGeom>
          <a:gradFill rotWithShape="0">
            <a:gsLst>
              <a:gs pos="52000">
                <a:srgbClr val="FFFFFF"/>
              </a:gs>
              <a:gs pos="100000">
                <a:srgbClr val="FFFFFF">
                  <a:alpha val="0"/>
                </a:srgbClr>
              </a:gs>
            </a:gsLst>
            <a:lin ang="10800000"/>
          </a:gra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109" name="TextBox 4"/>
          <p:cNvSpPr/>
          <p:nvPr/>
        </p:nvSpPr>
        <p:spPr>
          <a:xfrm>
            <a:off x="7531560" y="2434320"/>
            <a:ext cx="3821760" cy="374256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90000"/>
              </a:lnSpc>
              <a:spcAft>
                <a:spcPts val="601"/>
              </a:spcAft>
              <a:buClr>
                <a:srgbClr val="464646"/>
              </a:buClr>
            </a:pPr>
            <a:r>
              <a:rPr lang="en-US" sz="2000" b="1" strike="noStrike" spc="-1" dirty="0">
                <a:solidFill>
                  <a:srgbClr val="464646"/>
                </a:solidFill>
                <a:latin typeface="open sans"/>
              </a:rPr>
              <a:t>"Singing Under The Same Sky“</a:t>
            </a:r>
            <a:r>
              <a:rPr lang="en-US" sz="2000" spc="-1" dirty="0">
                <a:solidFill>
                  <a:srgbClr val="464646"/>
                </a:solidFill>
                <a:latin typeface="open sans"/>
              </a:rPr>
              <a:t> </a:t>
            </a:r>
            <a:r>
              <a:rPr lang="en-US" sz="2000" b="0" strike="noStrike" spc="-1" dirty="0">
                <a:solidFill>
                  <a:srgbClr val="464646"/>
                </a:solidFill>
                <a:latin typeface="open sans"/>
              </a:rPr>
              <a:t>Watercolour painting worked up from sketches made in Calais.</a:t>
            </a:r>
            <a:endParaRPr lang="en-GB"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5" name="Isosceles Triangle 1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p:nvPr/>
        </p:nvPicPr>
        <p:blipFill>
          <a:blip r:embed="rId2"/>
          <a:stretch/>
        </p:blipFill>
        <p:spPr>
          <a:xfrm>
            <a:off x="2955344" y="1363870"/>
            <a:ext cx="5463639" cy="4868599"/>
          </a:xfrm>
          <a:prstGeom prst="rect">
            <a:avLst/>
          </a:prstGeom>
          <a:ln>
            <a:noFill/>
          </a:ln>
        </p:spPr>
      </p:pic>
      <p:sp>
        <p:nvSpPr>
          <p:cNvPr id="127" name="Isosceles Triangle 1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4">
            <a:extLst>
              <a:ext uri="{FF2B5EF4-FFF2-40B4-BE49-F238E27FC236}">
                <a16:creationId xmlns:a16="http://schemas.microsoft.com/office/drawing/2014/main" id="{FE3DE3F8-255D-7C7C-9385-F08387243E4C}"/>
              </a:ext>
            </a:extLst>
          </p:cNvPr>
          <p:cNvSpPr/>
          <p:nvPr/>
        </p:nvSpPr>
        <p:spPr>
          <a:xfrm>
            <a:off x="1670670" y="455611"/>
            <a:ext cx="8632625"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3200" b="1" strike="noStrike" spc="-1" dirty="0">
                <a:solidFill>
                  <a:srgbClr val="0070C0"/>
                </a:solidFill>
                <a:latin typeface="Comic Sans MS"/>
              </a:rPr>
              <a:t>2019 GARAS Refugee Week celebrations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7" name="Isosceles Triangle 12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4"/>
          <p:cNvPicPr/>
          <p:nvPr/>
        </p:nvPicPr>
        <p:blipFill>
          <a:blip r:embed="rId2"/>
          <a:stretch/>
        </p:blipFill>
        <p:spPr>
          <a:xfrm>
            <a:off x="3678865" y="288485"/>
            <a:ext cx="5007935" cy="6463189"/>
          </a:xfrm>
          <a:prstGeom prst="rect">
            <a:avLst/>
          </a:prstGeom>
          <a:ln>
            <a:noFill/>
          </a:ln>
        </p:spPr>
      </p:pic>
      <p:sp>
        <p:nvSpPr>
          <p:cNvPr id="129" name="Isosceles Triangle 12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Shape 1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Isosceles Triangle 1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p:nvPr/>
        </p:nvPicPr>
        <p:blipFill>
          <a:blip r:embed="rId2"/>
          <a:stretch/>
        </p:blipFill>
        <p:spPr>
          <a:xfrm>
            <a:off x="3195195" y="804418"/>
            <a:ext cx="5223787" cy="5832483"/>
          </a:xfrm>
          <a:prstGeom prst="rect">
            <a:avLst/>
          </a:prstGeom>
          <a:ln>
            <a:noFill/>
          </a:ln>
        </p:spPr>
      </p:pic>
      <p:sp>
        <p:nvSpPr>
          <p:cNvPr id="128" name="Isosceles Triangle 1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4">
            <a:extLst>
              <a:ext uri="{FF2B5EF4-FFF2-40B4-BE49-F238E27FC236}">
                <a16:creationId xmlns:a16="http://schemas.microsoft.com/office/drawing/2014/main" id="{19058D50-CDF7-2B6B-6812-34DA6EC92522}"/>
              </a:ext>
            </a:extLst>
          </p:cNvPr>
          <p:cNvSpPr/>
          <p:nvPr/>
        </p:nvSpPr>
        <p:spPr>
          <a:xfrm>
            <a:off x="1462607" y="221098"/>
            <a:ext cx="8632625"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3200" b="1" strike="noStrike" spc="-1" dirty="0">
                <a:solidFill>
                  <a:srgbClr val="0070C0"/>
                </a:solidFill>
                <a:latin typeface="Comic Sans MS"/>
              </a:rPr>
              <a:t>2019 GARAS Refugee Week celebrations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Isosceles Triangle 1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p:nvPr/>
        </p:nvPicPr>
        <p:blipFill>
          <a:blip r:embed="rId2"/>
          <a:stretch/>
        </p:blipFill>
        <p:spPr>
          <a:xfrm>
            <a:off x="2975563" y="867651"/>
            <a:ext cx="5237244" cy="5706020"/>
          </a:xfrm>
          <a:prstGeom prst="rect">
            <a:avLst/>
          </a:prstGeom>
          <a:ln>
            <a:noFill/>
          </a:ln>
        </p:spPr>
      </p:pic>
      <p:sp>
        <p:nvSpPr>
          <p:cNvPr id="130" name="Isosceles Triangle 1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4">
            <a:extLst>
              <a:ext uri="{FF2B5EF4-FFF2-40B4-BE49-F238E27FC236}">
                <a16:creationId xmlns:a16="http://schemas.microsoft.com/office/drawing/2014/main" id="{373D35D2-0BFF-F90D-A312-DBD1A6ECB761}"/>
              </a:ext>
            </a:extLst>
          </p:cNvPr>
          <p:cNvSpPr/>
          <p:nvPr/>
        </p:nvSpPr>
        <p:spPr>
          <a:xfrm>
            <a:off x="1538413" y="284329"/>
            <a:ext cx="8632625"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3200" b="1" strike="noStrike" spc="-1" dirty="0">
                <a:solidFill>
                  <a:srgbClr val="0070C0"/>
                </a:solidFill>
                <a:latin typeface="Comic Sans MS"/>
              </a:rPr>
              <a:t>2019 GARAS Refugee Week celebrations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4"/>
          <p:cNvSpPr/>
          <p:nvPr/>
        </p:nvSpPr>
        <p:spPr>
          <a:xfrm>
            <a:off x="211320" y="185400"/>
            <a:ext cx="11624400" cy="501530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2020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The year starts with a wonderful light &amp; music installation at Gloucester Cathedral called “Where there is light”.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stays open through Covid and finds different ways to continue supporting the needs of asylum seekers and refugees.</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also helps individuals from the EU to apply for </a:t>
            </a:r>
            <a:r>
              <a:rPr lang="en-GB" sz="3200" b="0" strike="noStrike" spc="-1" dirty="0">
                <a:solidFill>
                  <a:srgbClr val="000000"/>
                </a:solidFill>
                <a:latin typeface="Comic Sans MS"/>
              </a:rPr>
              <a:t>their EU Settlement Status.</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4"/>
          <p:cNvPicPr/>
          <p:nvPr/>
        </p:nvPicPr>
        <p:blipFill>
          <a:blip r:embed="rId2"/>
          <a:stretch/>
        </p:blipFill>
        <p:spPr>
          <a:xfrm>
            <a:off x="1233360" y="101520"/>
            <a:ext cx="9471240" cy="1117080"/>
          </a:xfrm>
          <a:prstGeom prst="rect">
            <a:avLst/>
          </a:prstGeom>
          <a:ln w="0">
            <a:noFill/>
          </a:ln>
        </p:spPr>
      </p:pic>
      <p:pic>
        <p:nvPicPr>
          <p:cNvPr id="118" name="Picture 3"/>
          <p:cNvPicPr/>
          <p:nvPr/>
        </p:nvPicPr>
        <p:blipFill>
          <a:blip r:embed="rId3" cstate="email">
            <a:extLst>
              <a:ext uri="{28A0092B-C50C-407E-A947-70E740481C1C}">
                <a14:useLocalDpi xmlns:a14="http://schemas.microsoft.com/office/drawing/2010/main"/>
              </a:ext>
            </a:extLst>
          </a:blip>
          <a:stretch/>
        </p:blipFill>
        <p:spPr>
          <a:xfrm>
            <a:off x="1042920" y="1366920"/>
            <a:ext cx="10105560" cy="5172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4"/>
          <p:cNvSpPr/>
          <p:nvPr/>
        </p:nvSpPr>
        <p:spPr>
          <a:xfrm>
            <a:off x="383400" y="251640"/>
            <a:ext cx="11624400" cy="501530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2021</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Covid restrictions continue, but so do world affairs.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In August we see the withdrawal from Afghanistan and the chaotic scenes. As a result, the GARAS Resettlement </a:t>
            </a:r>
            <a:r>
              <a:rPr lang="en-US" sz="3200" spc="-1" dirty="0">
                <a:solidFill>
                  <a:srgbClr val="000000"/>
                </a:solidFill>
                <a:latin typeface="Comic Sans MS"/>
              </a:rPr>
              <a:t>T</a:t>
            </a:r>
            <a:r>
              <a:rPr lang="en-US" sz="3200" b="0" strike="noStrike" spc="-1" dirty="0">
                <a:solidFill>
                  <a:srgbClr val="000000"/>
                </a:solidFill>
                <a:latin typeface="Comic Sans MS"/>
              </a:rPr>
              <a:t>eam expands and works incredibly hard to respond to and meet the needs of those families who come to live in Gloucestershire.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By Christmas we have an urgent new role to play as the first hotels for asylum seekers open in the county. </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4"/>
          <p:cNvSpPr/>
          <p:nvPr/>
        </p:nvSpPr>
        <p:spPr>
          <a:xfrm>
            <a:off x="276445" y="201121"/>
            <a:ext cx="10833103" cy="452286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3200" b="1" strike="noStrike" spc="-1" dirty="0">
                <a:solidFill>
                  <a:srgbClr val="0070C0"/>
                </a:solidFill>
                <a:latin typeface="Comic Sans MS"/>
              </a:rPr>
              <a:t>2000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employs its first two employees, Kirsten as Co-</a:t>
            </a:r>
            <a:r>
              <a:rPr lang="en-US" sz="3200" b="0" strike="noStrike" spc="-1" dirty="0" err="1">
                <a:solidFill>
                  <a:srgbClr val="000000"/>
                </a:solidFill>
                <a:latin typeface="Comic Sans MS"/>
              </a:rPr>
              <a:t>ordinator</a:t>
            </a:r>
            <a:r>
              <a:rPr lang="en-US" sz="3200" b="0" strike="noStrike" spc="-1" dirty="0">
                <a:solidFill>
                  <a:srgbClr val="000000"/>
                </a:solidFill>
                <a:latin typeface="Comic Sans MS"/>
              </a:rPr>
              <a:t> and Farouq as an Advice Worker, to respond to the increasing demand of clients needing answers to their questions.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continues to also assist with emergency support and regular activities including much needed ESOL provision.</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4"/>
          <p:cNvSpPr/>
          <p:nvPr/>
        </p:nvSpPr>
        <p:spPr>
          <a:xfrm>
            <a:off x="283680" y="225360"/>
            <a:ext cx="11624400" cy="60001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2022</a:t>
            </a:r>
            <a:r>
              <a:rPr lang="en-US" sz="3200" b="1" strike="noStrike" spc="-1" dirty="0">
                <a:solidFill>
                  <a:srgbClr val="000000"/>
                </a:solidFill>
                <a:latin typeface="Comic Sans MS"/>
              </a:rPr>
              <a:t>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Font typeface="Arial" panose="020B0604020202020204" pitchFamily="34" charset="0"/>
              <a:buChar char="•"/>
            </a:pPr>
            <a:r>
              <a:rPr lang="en-US" sz="3200" b="0" strike="noStrike" spc="-1" dirty="0">
                <a:solidFill>
                  <a:srgbClr val="000000"/>
                </a:solidFill>
                <a:latin typeface="Comic Sans MS"/>
              </a:rPr>
              <a:t>GARAS continues to work under immense pressure as the support for clients housed in hotels increases. Staff are overwhelmed by support from volunteers and the local community. </a:t>
            </a:r>
            <a:endParaRPr lang="en-GB" sz="3200" b="0" strike="noStrike" spc="-1" dirty="0">
              <a:latin typeface="Arial"/>
            </a:endParaRPr>
          </a:p>
          <a:p>
            <a:pPr marL="457200" indent="-457200">
              <a:lnSpc>
                <a:spcPct val="100000"/>
              </a:lnSpc>
              <a:buFont typeface="Arial" panose="020B0604020202020204" pitchFamily="34" charset="0"/>
              <a:buChar char="•"/>
            </a:pPr>
            <a:r>
              <a:rPr lang="en-US" sz="3200" b="0" strike="noStrike" spc="-1" dirty="0">
                <a:solidFill>
                  <a:srgbClr val="000000"/>
                </a:solidFill>
                <a:latin typeface="Comic Sans MS"/>
              </a:rPr>
              <a:t>Meanwhile another crisis hits home - the invasion of Ukraine by Russia. GARAS works hard to support those arriving on both the Family Visa Route and the Homes for Ukraine scheme. We witness another example of extraordinary public generosity, with homes </a:t>
            </a:r>
            <a:r>
              <a:rPr lang="en-GB" sz="3200" b="0" strike="noStrike" spc="-1" dirty="0">
                <a:solidFill>
                  <a:srgbClr val="000000"/>
                </a:solidFill>
                <a:latin typeface="Comic Sans MS"/>
              </a:rPr>
              <a:t>opened and guests welcomed.</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Box 4"/>
          <p:cNvSpPr/>
          <p:nvPr/>
        </p:nvSpPr>
        <p:spPr>
          <a:xfrm>
            <a:off x="283680" y="181800"/>
            <a:ext cx="11624400" cy="649263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2023</a:t>
            </a:r>
            <a:endParaRPr lang="en-US" sz="2000" b="0" strike="noStrike" spc="-1" dirty="0">
              <a:solidFill>
                <a:srgbClr val="000000"/>
              </a:solidFill>
              <a:latin typeface="Comic Sans MS"/>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By Autumn, GARAS begins to see the impact of the Home Office’s promise that legacy cases will be dealt with more quickly. Many clients are granted positive decisions more quickly - good news for clients, but an intense challenge in meeting housing needs (the notice to vacate period changes from 28 to 7 days) adding to the ever-increasing workload.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Through effective communication with local authorities, solutions are identified and by the end of the year handing out sleeping bags is no longer a real necessity.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starts to see the closure of some hotels but also an increase in dispersal housing </a:t>
            </a:r>
            <a:r>
              <a:rPr lang="en-US" sz="3200" spc="-1" dirty="0">
                <a:solidFill>
                  <a:srgbClr val="000000"/>
                </a:solidFill>
                <a:latin typeface="Comic Sans MS"/>
              </a:rPr>
              <a:t>spread across the county.</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4"/>
          <p:cNvSpPr/>
          <p:nvPr/>
        </p:nvSpPr>
        <p:spPr>
          <a:xfrm>
            <a:off x="283680" y="304920"/>
            <a:ext cx="11624400" cy="649263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2024 – GARAS is 25 years old</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The Rwanda Act passes into the Statute books and continues to spread fear into already frightened, vulnerable people. Then fortunately it is repealed by the new Government.</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sees more hotels close, but a growing understanding of the needs of those seeking sanctuary.</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This year also sees GARAS celebrate 25 years of being. Original trustees and staff are reminded how sad it is that GARAS needs to exist but are committed to continue to provide services for refugees and asylum seekers as long as necessary, including emergency help, one to one casework, information and sign posting.</a:t>
            </a:r>
            <a:r>
              <a:rPr lang="en-US" sz="3200" b="0" strike="noStrike" spc="-1" dirty="0">
                <a:solidFill>
                  <a:srgbClr val="000000"/>
                </a:solidFill>
                <a:latin typeface="Google Sans"/>
              </a:rPr>
              <a:t> </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6"/>
          <p:cNvSpPr/>
          <p:nvPr/>
        </p:nvSpPr>
        <p:spPr>
          <a:xfrm>
            <a:off x="344160" y="494640"/>
            <a:ext cx="11769120" cy="313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200" b="0" strike="noStrike" spc="-1" dirty="0">
                <a:solidFill>
                  <a:srgbClr val="000000"/>
                </a:solidFill>
                <a:latin typeface="Times New Roman"/>
                <a:ea typeface="Songti SC"/>
              </a:rPr>
              <a:t>PRESS RELEASE</a:t>
            </a:r>
            <a:endParaRPr lang="en-GB" sz="1200" b="0" strike="noStrike" spc="-1" dirty="0">
              <a:latin typeface="Arial"/>
            </a:endParaRPr>
          </a:p>
          <a:p>
            <a:pPr>
              <a:lnSpc>
                <a:spcPct val="100000"/>
              </a:lnSpc>
              <a:buNone/>
            </a:pPr>
            <a:r>
              <a:rPr lang="en-GB" sz="1200" b="0" strike="noStrike" spc="-1" dirty="0">
                <a:solidFill>
                  <a:srgbClr val="000000"/>
                </a:solidFill>
                <a:latin typeface="Times New Roman"/>
                <a:ea typeface="Songti SC"/>
              </a:rPr>
              <a:t> </a:t>
            </a:r>
            <a:endParaRPr lang="en-GB" sz="1200" b="0" strike="noStrike" spc="-1" dirty="0">
              <a:latin typeface="Arial"/>
            </a:endParaRPr>
          </a:p>
          <a:p>
            <a:pPr>
              <a:lnSpc>
                <a:spcPct val="100000"/>
              </a:lnSpc>
              <a:buNone/>
            </a:pPr>
            <a:r>
              <a:rPr lang="en-GB" sz="1200" b="1" strike="noStrike" spc="-1" dirty="0">
                <a:solidFill>
                  <a:srgbClr val="000000"/>
                </a:solidFill>
                <a:latin typeface="Times New Roman"/>
                <a:ea typeface="Songti SC"/>
              </a:rPr>
              <a:t>REFUGEE WEEK CELEBRATION EVENT – STORIES FROM OUR HOME</a:t>
            </a:r>
            <a:endParaRPr lang="en-GB" sz="1200" b="0" strike="noStrike" spc="-1" dirty="0">
              <a:latin typeface="Arial"/>
            </a:endParaRPr>
          </a:p>
          <a:p>
            <a:pPr>
              <a:lnSpc>
                <a:spcPct val="100000"/>
              </a:lnSpc>
              <a:buNone/>
            </a:pPr>
            <a:r>
              <a:rPr lang="en-GB" sz="1200" b="0" strike="noStrike" spc="-1" dirty="0">
                <a:solidFill>
                  <a:srgbClr val="000000"/>
                </a:solidFill>
                <a:latin typeface="Times New Roman"/>
                <a:ea typeface="Songti SC"/>
              </a:rPr>
              <a:t> </a:t>
            </a:r>
            <a:endParaRPr lang="en-GB" sz="1200" b="0" strike="noStrike" spc="-1" dirty="0">
              <a:latin typeface="Arial"/>
            </a:endParaRPr>
          </a:p>
          <a:p>
            <a:pPr>
              <a:lnSpc>
                <a:spcPct val="100000"/>
              </a:lnSpc>
              <a:buNone/>
            </a:pPr>
            <a:r>
              <a:rPr lang="en-GB" sz="1200" b="0" strike="noStrike" spc="-1" dirty="0">
                <a:solidFill>
                  <a:srgbClr val="141617"/>
                </a:solidFill>
                <a:latin typeface="Times New Roman"/>
                <a:ea typeface="Songti SC"/>
              </a:rPr>
              <a:t>Refugee Week is the world’s largest arts &amp; culture festival celebrating the contributions, creativity and resilience of refugees and people seeking sanctuary, and it was marked in Stroud last Friday at a</a:t>
            </a:r>
            <a:r>
              <a:rPr lang="en-GB" sz="1200" b="0" strike="noStrike" spc="-1" dirty="0">
                <a:solidFill>
                  <a:srgbClr val="000000"/>
                </a:solidFill>
                <a:latin typeface="Times New Roman"/>
                <a:ea typeface="Songti SC"/>
              </a:rPr>
              <a:t> packed event at the Trinity Rooms, organised by Together With Refugees, (Stroud District).</a:t>
            </a:r>
            <a:endParaRPr lang="en-GB" sz="1200" b="0" strike="noStrike" spc="-1" dirty="0">
              <a:latin typeface="Arial"/>
            </a:endParaRPr>
          </a:p>
          <a:p>
            <a:pPr>
              <a:lnSpc>
                <a:spcPct val="100000"/>
              </a:lnSpc>
              <a:buNone/>
            </a:pPr>
            <a:r>
              <a:rPr lang="en-GB" sz="1200" b="0" strike="noStrike" spc="-1" dirty="0">
                <a:solidFill>
                  <a:srgbClr val="000000"/>
                </a:solidFill>
                <a:latin typeface="Times New Roman"/>
                <a:ea typeface="Songti SC"/>
              </a:rPr>
              <a:t> </a:t>
            </a:r>
            <a:endParaRPr lang="en-GB" sz="1200" b="0" strike="noStrike" spc="-1" dirty="0">
              <a:latin typeface="Arial"/>
            </a:endParaRPr>
          </a:p>
          <a:p>
            <a:pPr>
              <a:lnSpc>
                <a:spcPct val="115000"/>
              </a:lnSpc>
              <a:spcAft>
                <a:spcPts val="700"/>
              </a:spcAft>
              <a:buNone/>
            </a:pPr>
            <a:r>
              <a:rPr lang="en-GB" sz="1200" b="0" strike="noStrike" spc="-1" dirty="0">
                <a:solidFill>
                  <a:srgbClr val="000000"/>
                </a:solidFill>
                <a:latin typeface="Times New Roman"/>
                <a:ea typeface="Songti SC"/>
              </a:rPr>
              <a:t>Gloucestershire storytellers and performers Fiona Eadie and Jude Emmet retold a selection of traditional stories from 25 countries collected from local refugees and asylum seekers to mark Gloucestershire Action for Refugee and Asylum Seeker's (GARAS) 25th birthday.  Stories to entertain and provide food for thought from many countries including Kazakhstan, Ethiopia, Iran, Malaysia, Ukraine, South Sudan and Syria.  There were stories of love and loss, wit and wisdom, fables, myths, legends, brilliantly brought to life by the two performers. A delicious vegan Somali supper from Bristol-based Somali Kitchen was also on offer and enjoyed by all. </a:t>
            </a:r>
            <a:endParaRPr lang="en-GB" sz="1200" b="0" strike="noStrike" spc="-1" dirty="0">
              <a:latin typeface="Arial"/>
            </a:endParaRPr>
          </a:p>
          <a:p>
            <a:pPr>
              <a:lnSpc>
                <a:spcPct val="115000"/>
              </a:lnSpc>
              <a:spcAft>
                <a:spcPts val="700"/>
              </a:spcAft>
              <a:buNone/>
            </a:pPr>
            <a:r>
              <a:rPr lang="en-GB" sz="1200" b="0" strike="noStrike" spc="-1" dirty="0">
                <a:solidFill>
                  <a:srgbClr val="000000"/>
                </a:solidFill>
                <a:latin typeface="Times New Roman"/>
                <a:ea typeface="Songti SC"/>
              </a:rPr>
              <a:t>The stories have been beautifully illustrated by multi-talented local artist Zariq,  herself a refugee, who also sang a couple of Malaysian songs at the event. A book of the stories and illustrations will be on sale from September, as a fundraiser for GARAS.  It will support their work across Gloucestershire, </a:t>
            </a:r>
            <a:r>
              <a:rPr lang="en-US" sz="1200" b="0" strike="noStrike" spc="-1" dirty="0">
                <a:solidFill>
                  <a:srgbClr val="000000"/>
                </a:solidFill>
                <a:latin typeface="Times New Roman"/>
                <a:ea typeface="Songti SC"/>
              </a:rPr>
              <a:t>welcoming and supporting those who have fled persecution (including imprisonment, torture and abuse), conflict, famine or hardship in their home country and helping them adjust to their long-term future here if/when they are recognised as ‘refugees’.</a:t>
            </a:r>
            <a:endParaRPr lang="en-GB" sz="1200" b="0" strike="noStrike" spc="-1" dirty="0">
              <a:latin typeface="Arial"/>
            </a:endParaRPr>
          </a:p>
        </p:txBody>
      </p:sp>
      <p:pic>
        <p:nvPicPr>
          <p:cNvPr id="124" name="Picture 4"/>
          <p:cNvPicPr/>
          <p:nvPr/>
        </p:nvPicPr>
        <p:blipFill>
          <a:blip r:embed="rId2" cstate="email">
            <a:extLst>
              <a:ext uri="{28A0092B-C50C-407E-A947-70E740481C1C}">
                <a14:useLocalDpi xmlns:a14="http://schemas.microsoft.com/office/drawing/2010/main"/>
              </a:ext>
            </a:extLst>
          </a:blip>
          <a:stretch/>
        </p:blipFill>
        <p:spPr>
          <a:xfrm>
            <a:off x="344160" y="3651120"/>
            <a:ext cx="4564080" cy="2842560"/>
          </a:xfrm>
          <a:prstGeom prst="rect">
            <a:avLst/>
          </a:prstGeom>
          <a:ln w="0">
            <a:noFill/>
          </a:ln>
        </p:spPr>
      </p:pic>
      <p:pic>
        <p:nvPicPr>
          <p:cNvPr id="125" name="Picture 2"/>
          <p:cNvPicPr/>
          <p:nvPr/>
        </p:nvPicPr>
        <p:blipFill>
          <a:blip r:embed="rId3" cstate="email">
            <a:extLst>
              <a:ext uri="{28A0092B-C50C-407E-A947-70E740481C1C}">
                <a14:useLocalDpi xmlns:a14="http://schemas.microsoft.com/office/drawing/2010/main"/>
              </a:ext>
            </a:extLst>
          </a:blip>
          <a:stretch/>
        </p:blipFill>
        <p:spPr>
          <a:xfrm>
            <a:off x="6228720" y="3586320"/>
            <a:ext cx="5199840" cy="2776680"/>
          </a:xfrm>
          <a:prstGeom prst="rect">
            <a:avLst/>
          </a:prstGeom>
          <a:ln w="0">
            <a:noFill/>
          </a:ln>
        </p:spPr>
      </p:pic>
      <p:sp>
        <p:nvSpPr>
          <p:cNvPr id="126" name="TextBox 9"/>
          <p:cNvSpPr/>
          <p:nvPr/>
        </p:nvSpPr>
        <p:spPr>
          <a:xfrm>
            <a:off x="10824840" y="83160"/>
            <a:ext cx="146808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400" b="0" strike="noStrike" spc="-1">
                <a:solidFill>
                  <a:srgbClr val="000000"/>
                </a:solidFill>
                <a:latin typeface="Aptos"/>
              </a:rPr>
              <a:t>June 2024</a:t>
            </a:r>
            <a:endParaRPr lang="en-GB" sz="1400" b="0" strike="noStrike" spc="-1">
              <a:latin typeface="Arial"/>
            </a:endParaRPr>
          </a:p>
        </p:txBody>
      </p:sp>
      <p:sp>
        <p:nvSpPr>
          <p:cNvPr id="2" name="TextBox 4">
            <a:extLst>
              <a:ext uri="{FF2B5EF4-FFF2-40B4-BE49-F238E27FC236}">
                <a16:creationId xmlns:a16="http://schemas.microsoft.com/office/drawing/2014/main" id="{77A3B4B6-D077-1203-B5C0-432905AE1B5F}"/>
              </a:ext>
            </a:extLst>
          </p:cNvPr>
          <p:cNvSpPr/>
          <p:nvPr/>
        </p:nvSpPr>
        <p:spPr>
          <a:xfrm>
            <a:off x="2440685" y="103437"/>
            <a:ext cx="757606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trike="noStrike" spc="-1" dirty="0">
                <a:solidFill>
                  <a:srgbClr val="0070C0"/>
                </a:solidFill>
                <a:latin typeface="Comic Sans MS"/>
              </a:rPr>
              <a:t>2024 GARAS Refugee Week celebrations</a:t>
            </a:r>
            <a:endParaRPr lang="en-GB"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4" descr="A blue and white invitation with text and a group of people&#10;&#10;Description automatically generated"/>
          <p:cNvPicPr/>
          <p:nvPr/>
        </p:nvPicPr>
        <p:blipFill>
          <a:blip r:embed="rId2" cstate="email">
            <a:extLst>
              <a:ext uri="{28A0092B-C50C-407E-A947-70E740481C1C}">
                <a14:useLocalDpi xmlns:a14="http://schemas.microsoft.com/office/drawing/2010/main"/>
              </a:ext>
            </a:extLst>
          </a:blip>
          <a:stretch/>
        </p:blipFill>
        <p:spPr>
          <a:xfrm>
            <a:off x="555720" y="625642"/>
            <a:ext cx="4838160" cy="6107438"/>
          </a:xfrm>
          <a:prstGeom prst="rect">
            <a:avLst/>
          </a:prstGeom>
          <a:ln w="0">
            <a:noFill/>
          </a:ln>
        </p:spPr>
      </p:pic>
      <p:pic>
        <p:nvPicPr>
          <p:cNvPr id="128" name="Picture 6"/>
          <p:cNvPicPr/>
          <p:nvPr/>
        </p:nvPicPr>
        <p:blipFill>
          <a:blip r:embed="rId3"/>
          <a:stretch/>
        </p:blipFill>
        <p:spPr>
          <a:xfrm>
            <a:off x="6308280" y="1062360"/>
            <a:ext cx="5328000" cy="4405320"/>
          </a:xfrm>
          <a:prstGeom prst="rect">
            <a:avLst/>
          </a:prstGeom>
          <a:ln w="0">
            <a:noFill/>
          </a:ln>
        </p:spPr>
      </p:pic>
      <p:sp>
        <p:nvSpPr>
          <p:cNvPr id="129" name="TextBox 1"/>
          <p:cNvSpPr/>
          <p:nvPr/>
        </p:nvSpPr>
        <p:spPr>
          <a:xfrm>
            <a:off x="10224720" y="6364080"/>
            <a:ext cx="18284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400" b="0" strike="noStrike" spc="-1">
                <a:solidFill>
                  <a:srgbClr val="000000"/>
                </a:solidFill>
                <a:latin typeface="Comic Sans MS"/>
              </a:rPr>
              <a:t>June 2024</a:t>
            </a:r>
            <a:endParaRPr lang="en-GB" sz="2400" b="0" strike="noStrike" spc="-1">
              <a:latin typeface="Arial"/>
            </a:endParaRPr>
          </a:p>
        </p:txBody>
      </p:sp>
      <p:sp>
        <p:nvSpPr>
          <p:cNvPr id="2" name="TextBox 4">
            <a:extLst>
              <a:ext uri="{FF2B5EF4-FFF2-40B4-BE49-F238E27FC236}">
                <a16:creationId xmlns:a16="http://schemas.microsoft.com/office/drawing/2014/main" id="{80EE81F0-0055-00AE-E417-49E22FF78BA0}"/>
              </a:ext>
            </a:extLst>
          </p:cNvPr>
          <p:cNvSpPr/>
          <p:nvPr/>
        </p:nvSpPr>
        <p:spPr>
          <a:xfrm>
            <a:off x="2674837" y="103876"/>
            <a:ext cx="863262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trike="noStrike" spc="-1" dirty="0">
                <a:solidFill>
                  <a:srgbClr val="0070C0"/>
                </a:solidFill>
                <a:latin typeface="Comic Sans MS"/>
              </a:rPr>
              <a:t>2024 GARAS Refugee Week celebrations</a:t>
            </a:r>
            <a:endParaRPr lang="en-GB"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 name="Rectangle 1030"/>
          <p:cNvSpPr/>
          <p:nvPr/>
        </p:nvSpPr>
        <p:spPr>
          <a:xfrm>
            <a:off x="0" y="0"/>
            <a:ext cx="12191760" cy="68576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131" name="Rectangle 1032"/>
          <p:cNvSpPr/>
          <p:nvPr/>
        </p:nvSpPr>
        <p:spPr>
          <a:xfrm rot="16200000" flipH="1">
            <a:off x="2666880" y="-2666160"/>
            <a:ext cx="6857640" cy="12191040"/>
          </a:xfrm>
          <a:prstGeom prst="rect">
            <a:avLst/>
          </a:prstGeom>
          <a:gradFill rotWithShape="0">
            <a:gsLst>
              <a:gs pos="8000">
                <a:srgbClr val="156082"/>
              </a:gs>
              <a:gs pos="100000">
                <a:srgbClr val="0B3041"/>
              </a:gs>
            </a:gsLst>
            <a:lin ang="15000000"/>
          </a:gra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132" name="Rectangle 1034"/>
          <p:cNvSpPr/>
          <p:nvPr/>
        </p:nvSpPr>
        <p:spPr>
          <a:xfrm rot="10800000" flipH="1">
            <a:off x="-2160" y="360"/>
            <a:ext cx="9070560" cy="6857280"/>
          </a:xfrm>
          <a:prstGeom prst="rect">
            <a:avLst/>
          </a:prstGeom>
          <a:gradFill rotWithShape="0">
            <a:gsLst>
              <a:gs pos="8000">
                <a:srgbClr val="000000">
                  <a:alpha val="52156"/>
                </a:srgbClr>
              </a:gs>
              <a:gs pos="100000">
                <a:srgbClr val="156082"/>
              </a:gs>
            </a:gsLst>
            <a:lin ang="16800000"/>
          </a:gra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133" name="Rectangle 1036"/>
          <p:cNvSpPr/>
          <p:nvPr/>
        </p:nvSpPr>
        <p:spPr>
          <a:xfrm rot="16200000" flipH="1">
            <a:off x="3649680" y="-1685520"/>
            <a:ext cx="4894200" cy="12193200"/>
          </a:xfrm>
          <a:prstGeom prst="rect">
            <a:avLst/>
          </a:prstGeom>
          <a:gradFill rotWithShape="0">
            <a:gsLst>
              <a:gs pos="0">
                <a:srgbClr val="D86ECC">
                  <a:alpha val="0"/>
                </a:srgbClr>
              </a:gs>
              <a:gs pos="100000">
                <a:srgbClr val="000000">
                  <a:alpha val="46274"/>
                </a:srgbClr>
              </a:gs>
            </a:gsLst>
            <a:lin ang="4200000"/>
          </a:gra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pic>
        <p:nvPicPr>
          <p:cNvPr id="134" name="Picture 2" descr="Image preview"/>
          <p:cNvPicPr/>
          <p:nvPr/>
        </p:nvPicPr>
        <p:blipFill>
          <a:blip r:embed="rId2" cstate="email">
            <a:extLst>
              <a:ext uri="{28A0092B-C50C-407E-A947-70E740481C1C}">
                <a14:useLocalDpi xmlns:a14="http://schemas.microsoft.com/office/drawing/2010/main"/>
              </a:ext>
            </a:extLst>
          </a:blip>
          <a:stretch/>
        </p:blipFill>
        <p:spPr>
          <a:xfrm>
            <a:off x="2611080" y="1087654"/>
            <a:ext cx="7336080" cy="5022985"/>
          </a:xfrm>
          <a:prstGeom prst="rect">
            <a:avLst/>
          </a:prstGeom>
          <a:ln w="0">
            <a:noFill/>
          </a:ln>
        </p:spPr>
      </p:pic>
      <p:sp>
        <p:nvSpPr>
          <p:cNvPr id="135" name="Rectangle 1"/>
          <p:cNvSpPr/>
          <p:nvPr/>
        </p:nvSpPr>
        <p:spPr>
          <a:xfrm>
            <a:off x="3015682" y="5946660"/>
            <a:ext cx="6335640" cy="544680"/>
          </a:xfrm>
          <a:prstGeom prst="rect">
            <a:avLst/>
          </a:prstGeom>
          <a:solidFill>
            <a:srgbClr val="FFFFFF"/>
          </a:solidFill>
          <a:ln w="38100">
            <a:solidFill>
              <a:srgbClr val="A02B93"/>
            </a:solidFill>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Aptos"/>
              </a:rPr>
              <a:t>Limited edition Tote bags</a:t>
            </a:r>
            <a:endParaRPr lang="en-GB" sz="1800" b="0" strike="noStrike" spc="-1" dirty="0">
              <a:latin typeface="Arial"/>
            </a:endParaRPr>
          </a:p>
        </p:txBody>
      </p:sp>
      <p:sp>
        <p:nvSpPr>
          <p:cNvPr id="136" name="TextBox 2"/>
          <p:cNvSpPr/>
          <p:nvPr/>
        </p:nvSpPr>
        <p:spPr>
          <a:xfrm>
            <a:off x="10141560" y="6263640"/>
            <a:ext cx="18284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400" b="0" strike="noStrike" spc="-1">
                <a:solidFill>
                  <a:srgbClr val="000000"/>
                </a:solidFill>
                <a:latin typeface="Comic Sans MS"/>
              </a:rPr>
              <a:t>June 2024</a:t>
            </a:r>
            <a:endParaRPr lang="en-GB" sz="2400" b="0" strike="noStrike" spc="-1">
              <a:latin typeface="Arial"/>
            </a:endParaRPr>
          </a:p>
        </p:txBody>
      </p:sp>
      <p:sp>
        <p:nvSpPr>
          <p:cNvPr id="2" name="TextBox 4">
            <a:extLst>
              <a:ext uri="{FF2B5EF4-FFF2-40B4-BE49-F238E27FC236}">
                <a16:creationId xmlns:a16="http://schemas.microsoft.com/office/drawing/2014/main" id="{8E0D14CF-B9B6-AFE1-1688-0F79DB90A481}"/>
              </a:ext>
            </a:extLst>
          </p:cNvPr>
          <p:cNvSpPr/>
          <p:nvPr/>
        </p:nvSpPr>
        <p:spPr>
          <a:xfrm>
            <a:off x="2611080" y="258420"/>
            <a:ext cx="863262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trike="noStrike" spc="-1" dirty="0">
                <a:solidFill>
                  <a:srgbClr val="0070C0"/>
                </a:solidFill>
                <a:latin typeface="Comic Sans MS"/>
              </a:rPr>
              <a:t>2024 GARAS Refugee Week celebrations.</a:t>
            </a:r>
            <a:endParaRPr lang="en-GB"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icture 2"/>
          <p:cNvSpPr/>
          <p:nvPr/>
        </p:nvSpPr>
        <p:spPr>
          <a:xfrm>
            <a:off x="184680" y="37080"/>
            <a:ext cx="4052160" cy="678384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en-GB"/>
          </a:p>
        </p:txBody>
      </p:sp>
      <p:sp>
        <p:nvSpPr>
          <p:cNvPr id="138" name="TextBox 4"/>
          <p:cNvSpPr/>
          <p:nvPr/>
        </p:nvSpPr>
        <p:spPr>
          <a:xfrm>
            <a:off x="4501320" y="853623"/>
            <a:ext cx="7506000" cy="569241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0" strike="noStrike" spc="-1" dirty="0">
                <a:solidFill>
                  <a:srgbClr val="000000"/>
                </a:solidFill>
                <a:latin typeface="Comic Sans MS"/>
              </a:rPr>
              <a:t>GARAS Volunteer, Ian Parker-Dodd, has written a collection of poetry entitled “All They Will Call You”. Ian shared, “this book was inspired in the time that I spent helping teach unaccompanied migrant children at GARAS for the four years leading up to the Covid pandemic</a:t>
            </a:r>
            <a:r>
              <a:rPr lang="en-US" sz="2800" spc="-1" dirty="0">
                <a:solidFill>
                  <a:srgbClr val="000000"/>
                </a:solidFill>
                <a:latin typeface="Comic Sans MS"/>
              </a:rPr>
              <a:t>”.</a:t>
            </a:r>
            <a:endParaRPr lang="en-GB" sz="2800" b="0" strike="noStrike" spc="-1" dirty="0">
              <a:latin typeface="Arial"/>
            </a:endParaRPr>
          </a:p>
          <a:p>
            <a:pPr>
              <a:lnSpc>
                <a:spcPct val="100000"/>
              </a:lnSpc>
              <a:buNone/>
            </a:pPr>
            <a:r>
              <a:rPr lang="en-US" sz="2800" b="0" strike="noStrike" spc="-1" dirty="0">
                <a:solidFill>
                  <a:srgbClr val="000000"/>
                </a:solidFill>
                <a:latin typeface="Comic Sans MS"/>
              </a:rPr>
              <a:t>As well as thought provoking, at times provocative poems, there are additional prose contributions from individuals connected to GARAS.</a:t>
            </a:r>
            <a:endParaRPr lang="en-GB" sz="2800" b="0" strike="noStrike" spc="-1" dirty="0">
              <a:latin typeface="Arial"/>
            </a:endParaRPr>
          </a:p>
          <a:p>
            <a:pPr>
              <a:lnSpc>
                <a:spcPct val="100000"/>
              </a:lnSpc>
              <a:buNone/>
            </a:pPr>
            <a:r>
              <a:rPr lang="en-US" sz="2800" b="0" strike="noStrike" spc="-1" dirty="0">
                <a:solidFill>
                  <a:srgbClr val="000000"/>
                </a:solidFill>
                <a:latin typeface="Comic Sans MS"/>
              </a:rPr>
              <a:t>The stunning front cover is a Derek Robertson painting, </a:t>
            </a:r>
            <a:r>
              <a:rPr lang="en-US" sz="2800" b="0" i="1" strike="noStrike" spc="-1" dirty="0">
                <a:solidFill>
                  <a:srgbClr val="000000"/>
                </a:solidFill>
                <a:latin typeface="Comic Sans MS"/>
              </a:rPr>
              <a:t>Children of the Clouds. </a:t>
            </a:r>
            <a:endParaRPr lang="en-GB" sz="2800" b="0" strike="noStrike" spc="-1" dirty="0">
              <a:latin typeface="Arial"/>
            </a:endParaRPr>
          </a:p>
        </p:txBody>
      </p:sp>
      <p:sp>
        <p:nvSpPr>
          <p:cNvPr id="2" name="TextBox 4">
            <a:extLst>
              <a:ext uri="{FF2B5EF4-FFF2-40B4-BE49-F238E27FC236}">
                <a16:creationId xmlns:a16="http://schemas.microsoft.com/office/drawing/2014/main" id="{FAAD7530-8BA5-8F34-6E36-127B2F695DAE}"/>
              </a:ext>
            </a:extLst>
          </p:cNvPr>
          <p:cNvSpPr/>
          <p:nvPr/>
        </p:nvSpPr>
        <p:spPr>
          <a:xfrm>
            <a:off x="4320757" y="108054"/>
            <a:ext cx="7686564"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2800" b="1" strike="noStrike" spc="-1" dirty="0">
                <a:solidFill>
                  <a:srgbClr val="0070C0"/>
                </a:solidFill>
                <a:latin typeface="Comic Sans MS"/>
              </a:rPr>
              <a:t>2024 GARAS Refugee Week celebrations</a:t>
            </a:r>
            <a:endParaRPr lang="en-GB"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72AE4B"/>
        </a:solidFill>
        <a:effectLst/>
      </p:bgPr>
    </p:bg>
    <p:spTree>
      <p:nvGrpSpPr>
        <p:cNvPr id="1" name=""/>
        <p:cNvGrpSpPr/>
        <p:nvPr/>
      </p:nvGrpSpPr>
      <p:grpSpPr>
        <a:xfrm>
          <a:off x="0" y="0"/>
          <a:ext cx="0" cy="0"/>
          <a:chOff x="0" y="0"/>
          <a:chExt cx="0" cy="0"/>
        </a:xfrm>
      </p:grpSpPr>
      <p:sp>
        <p:nvSpPr>
          <p:cNvPr id="2" name="Freeform 2"/>
          <p:cNvSpPr/>
          <p:nvPr/>
        </p:nvSpPr>
        <p:spPr>
          <a:xfrm flipH="1">
            <a:off x="0" y="5223053"/>
            <a:ext cx="4796912" cy="1634947"/>
          </a:xfrm>
          <a:custGeom>
            <a:avLst/>
            <a:gdLst/>
            <a:ahLst/>
            <a:cxnLst/>
            <a:rect l="l" t="t" r="r" b="b"/>
            <a:pathLst>
              <a:path w="7195368" h="2452421">
                <a:moveTo>
                  <a:pt x="7195368" y="0"/>
                </a:moveTo>
                <a:lnTo>
                  <a:pt x="0" y="0"/>
                </a:lnTo>
                <a:lnTo>
                  <a:pt x="0" y="2452421"/>
                </a:lnTo>
                <a:lnTo>
                  <a:pt x="7195368" y="2452421"/>
                </a:lnTo>
                <a:lnTo>
                  <a:pt x="7195368" y="0"/>
                </a:lnTo>
                <a:close/>
              </a:path>
            </a:pathLst>
          </a:custGeom>
          <a:blipFill>
            <a:blip r:embed="rId2"/>
            <a:stretch>
              <a:fillRect/>
            </a:stretch>
          </a:blipFill>
          <a:ln cap="sq">
            <a:noFill/>
            <a:prstDash val="solid"/>
            <a:miter/>
          </a:ln>
        </p:spPr>
        <p:txBody>
          <a:bodyPr/>
          <a:lstStyle/>
          <a:p>
            <a:pPr defTabSz="609630"/>
            <a:endParaRPr lang="en-GB" sz="1200">
              <a:solidFill>
                <a:prstClr val="black"/>
              </a:solidFill>
              <a:latin typeface="Calibri"/>
            </a:endParaRPr>
          </a:p>
        </p:txBody>
      </p:sp>
      <p:grpSp>
        <p:nvGrpSpPr>
          <p:cNvPr id="3" name="Group 3"/>
          <p:cNvGrpSpPr/>
          <p:nvPr/>
        </p:nvGrpSpPr>
        <p:grpSpPr>
          <a:xfrm>
            <a:off x="953804" y="685801"/>
            <a:ext cx="10284393" cy="3798087"/>
            <a:chOff x="0" y="0"/>
            <a:chExt cx="4062970" cy="1500479"/>
          </a:xfrm>
        </p:grpSpPr>
        <p:sp>
          <p:nvSpPr>
            <p:cNvPr id="4" name="Freeform 4"/>
            <p:cNvSpPr/>
            <p:nvPr/>
          </p:nvSpPr>
          <p:spPr>
            <a:xfrm>
              <a:off x="0" y="0"/>
              <a:ext cx="4062970" cy="1500479"/>
            </a:xfrm>
            <a:custGeom>
              <a:avLst/>
              <a:gdLst/>
              <a:ahLst/>
              <a:cxnLst/>
              <a:rect l="l" t="t" r="r" b="b"/>
              <a:pathLst>
                <a:path w="4062970" h="1500479">
                  <a:moveTo>
                    <a:pt x="13048" y="0"/>
                  </a:moveTo>
                  <a:lnTo>
                    <a:pt x="4049921" y="0"/>
                  </a:lnTo>
                  <a:cubicBezTo>
                    <a:pt x="4057128" y="0"/>
                    <a:pt x="4062970" y="5842"/>
                    <a:pt x="4062970" y="13048"/>
                  </a:cubicBezTo>
                  <a:lnTo>
                    <a:pt x="4062970" y="1487431"/>
                  </a:lnTo>
                  <a:cubicBezTo>
                    <a:pt x="4062970" y="1494637"/>
                    <a:pt x="4057128" y="1500479"/>
                    <a:pt x="4049921" y="1500479"/>
                  </a:cubicBezTo>
                  <a:lnTo>
                    <a:pt x="13048" y="1500479"/>
                  </a:lnTo>
                  <a:cubicBezTo>
                    <a:pt x="5842" y="1500479"/>
                    <a:pt x="0" y="1494637"/>
                    <a:pt x="0" y="1487431"/>
                  </a:cubicBezTo>
                  <a:lnTo>
                    <a:pt x="0" y="13048"/>
                  </a:lnTo>
                  <a:cubicBezTo>
                    <a:pt x="0" y="5842"/>
                    <a:pt x="5842" y="0"/>
                    <a:pt x="13048" y="0"/>
                  </a:cubicBezTo>
                  <a:close/>
                </a:path>
              </a:pathLst>
            </a:custGeom>
            <a:solidFill>
              <a:srgbClr val="F3CF14">
                <a:alpha val="49804"/>
              </a:srgbClr>
            </a:solidFill>
            <a:ln w="38100" cap="rnd">
              <a:solidFill>
                <a:srgbClr val="5CB764">
                  <a:alpha val="49804"/>
                </a:srgbClr>
              </a:solidFill>
              <a:prstDash val="lgDash"/>
              <a:round/>
            </a:ln>
          </p:spPr>
          <p:txBody>
            <a:bodyPr/>
            <a:lstStyle/>
            <a:p>
              <a:pPr defTabSz="609630"/>
              <a:endParaRPr lang="en-GB" sz="1200">
                <a:solidFill>
                  <a:prstClr val="black"/>
                </a:solidFill>
                <a:latin typeface="Calibri"/>
              </a:endParaRPr>
            </a:p>
          </p:txBody>
        </p:sp>
        <p:sp>
          <p:nvSpPr>
            <p:cNvPr id="5" name="TextBox 5"/>
            <p:cNvSpPr txBox="1"/>
            <p:nvPr/>
          </p:nvSpPr>
          <p:spPr>
            <a:xfrm>
              <a:off x="0" y="-38100"/>
              <a:ext cx="4062970" cy="1538579"/>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Freeform 6"/>
          <p:cNvSpPr/>
          <p:nvPr/>
        </p:nvSpPr>
        <p:spPr>
          <a:xfrm>
            <a:off x="7395088" y="5223053"/>
            <a:ext cx="4796912" cy="1634947"/>
          </a:xfrm>
          <a:custGeom>
            <a:avLst/>
            <a:gdLst/>
            <a:ahLst/>
            <a:cxnLst/>
            <a:rect l="l" t="t" r="r" b="b"/>
            <a:pathLst>
              <a:path w="7195368" h="2452421">
                <a:moveTo>
                  <a:pt x="0" y="0"/>
                </a:moveTo>
                <a:lnTo>
                  <a:pt x="7195368" y="0"/>
                </a:lnTo>
                <a:lnTo>
                  <a:pt x="7195368" y="2452421"/>
                </a:lnTo>
                <a:lnTo>
                  <a:pt x="0" y="2452421"/>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7" name="Freeform 7"/>
          <p:cNvSpPr/>
          <p:nvPr/>
        </p:nvSpPr>
        <p:spPr>
          <a:xfrm>
            <a:off x="685800" y="4483888"/>
            <a:ext cx="160672" cy="229531"/>
          </a:xfrm>
          <a:custGeom>
            <a:avLst/>
            <a:gdLst/>
            <a:ahLst/>
            <a:cxnLst/>
            <a:rect l="l" t="t" r="r" b="b"/>
            <a:pathLst>
              <a:path w="241008" h="344297">
                <a:moveTo>
                  <a:pt x="0" y="0"/>
                </a:moveTo>
                <a:lnTo>
                  <a:pt x="241008" y="0"/>
                </a:lnTo>
                <a:lnTo>
                  <a:pt x="241008" y="344297"/>
                </a:lnTo>
                <a:lnTo>
                  <a:pt x="0" y="3442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GB" sz="1200">
              <a:solidFill>
                <a:prstClr val="black"/>
              </a:solidFill>
              <a:latin typeface="Calibri"/>
            </a:endParaRPr>
          </a:p>
        </p:txBody>
      </p:sp>
      <p:sp>
        <p:nvSpPr>
          <p:cNvPr id="8" name="Freeform 8"/>
          <p:cNvSpPr/>
          <p:nvPr/>
        </p:nvSpPr>
        <p:spPr>
          <a:xfrm>
            <a:off x="3356780" y="4947926"/>
            <a:ext cx="274903" cy="276703"/>
          </a:xfrm>
          <a:custGeom>
            <a:avLst/>
            <a:gdLst/>
            <a:ahLst/>
            <a:cxnLst/>
            <a:rect l="l" t="t" r="r" b="b"/>
            <a:pathLst>
              <a:path w="412354" h="415055">
                <a:moveTo>
                  <a:pt x="0" y="0"/>
                </a:moveTo>
                <a:lnTo>
                  <a:pt x="412354" y="0"/>
                </a:lnTo>
                <a:lnTo>
                  <a:pt x="412354" y="415055"/>
                </a:lnTo>
                <a:lnTo>
                  <a:pt x="0" y="4150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GB" sz="1200">
              <a:solidFill>
                <a:prstClr val="black"/>
              </a:solidFill>
              <a:latin typeface="Calibri"/>
            </a:endParaRPr>
          </a:p>
        </p:txBody>
      </p:sp>
      <p:sp>
        <p:nvSpPr>
          <p:cNvPr id="9" name="Freeform 9"/>
          <p:cNvSpPr/>
          <p:nvPr/>
        </p:nvSpPr>
        <p:spPr>
          <a:xfrm>
            <a:off x="685800" y="1"/>
            <a:ext cx="2928178" cy="4483887"/>
          </a:xfrm>
          <a:custGeom>
            <a:avLst/>
            <a:gdLst/>
            <a:ahLst/>
            <a:cxnLst/>
            <a:rect l="l" t="t" r="r" b="b"/>
            <a:pathLst>
              <a:path w="4392267" h="6725831">
                <a:moveTo>
                  <a:pt x="0" y="0"/>
                </a:moveTo>
                <a:lnTo>
                  <a:pt x="4392267" y="0"/>
                </a:lnTo>
                <a:lnTo>
                  <a:pt x="4392267" y="6725831"/>
                </a:lnTo>
                <a:lnTo>
                  <a:pt x="0" y="67258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GB" sz="1200">
              <a:solidFill>
                <a:prstClr val="black"/>
              </a:solidFill>
              <a:latin typeface="Calibri"/>
            </a:endParaRPr>
          </a:p>
        </p:txBody>
      </p:sp>
      <p:sp>
        <p:nvSpPr>
          <p:cNvPr id="10" name="TextBox 10"/>
          <p:cNvSpPr txBox="1"/>
          <p:nvPr/>
        </p:nvSpPr>
        <p:spPr>
          <a:xfrm>
            <a:off x="3494232" y="704697"/>
            <a:ext cx="6876257" cy="2686248"/>
          </a:xfrm>
          <a:prstGeom prst="rect">
            <a:avLst/>
          </a:prstGeom>
        </p:spPr>
        <p:txBody>
          <a:bodyPr lIns="0" tIns="0" rIns="0" bIns="0" rtlCol="0" anchor="t">
            <a:spAutoFit/>
          </a:bodyPr>
          <a:lstStyle/>
          <a:p>
            <a:pPr algn="ctr" defTabSz="609630">
              <a:lnSpc>
                <a:spcPts val="7110"/>
              </a:lnSpc>
            </a:pPr>
            <a:r>
              <a:rPr lang="en-US" sz="5079" dirty="0">
                <a:solidFill>
                  <a:srgbClr val="000000"/>
                </a:solidFill>
                <a:latin typeface="Poppins"/>
                <a:ea typeface="Poppins"/>
                <a:cs typeface="Poppins"/>
                <a:sym typeface="Poppins"/>
              </a:rPr>
              <a:t>Planting A Community Orchard Garden.</a:t>
            </a:r>
          </a:p>
        </p:txBody>
      </p:sp>
      <p:sp>
        <p:nvSpPr>
          <p:cNvPr id="11" name="TextBox 11"/>
          <p:cNvSpPr txBox="1"/>
          <p:nvPr/>
        </p:nvSpPr>
        <p:spPr>
          <a:xfrm>
            <a:off x="4468043" y="3463283"/>
            <a:ext cx="4928635" cy="1129284"/>
          </a:xfrm>
          <a:prstGeom prst="rect">
            <a:avLst/>
          </a:prstGeom>
        </p:spPr>
        <p:txBody>
          <a:bodyPr lIns="0" tIns="0" rIns="0" bIns="0" rtlCol="0" anchor="t">
            <a:spAutoFit/>
          </a:bodyPr>
          <a:lstStyle/>
          <a:p>
            <a:pPr algn="ctr" defTabSz="609630">
              <a:lnSpc>
                <a:spcPts val="4646"/>
              </a:lnSpc>
            </a:pPr>
            <a:r>
              <a:rPr lang="en-US" sz="3319">
                <a:solidFill>
                  <a:srgbClr val="000000"/>
                </a:solidFill>
                <a:latin typeface="Canva Student Font"/>
                <a:ea typeface="Canva Student Font"/>
                <a:cs typeface="Canva Student Font"/>
                <a:sym typeface="Canva Student Font"/>
              </a:rPr>
              <a:t>In celebration of 25 years of GARAS.</a:t>
            </a:r>
          </a:p>
        </p:txBody>
      </p:sp>
      <p:sp>
        <p:nvSpPr>
          <p:cNvPr id="12" name="TextBox 12"/>
          <p:cNvSpPr txBox="1"/>
          <p:nvPr/>
        </p:nvSpPr>
        <p:spPr>
          <a:xfrm>
            <a:off x="72512" y="4452137"/>
            <a:ext cx="12119488" cy="315792"/>
          </a:xfrm>
          <a:prstGeom prst="rect">
            <a:avLst/>
          </a:prstGeom>
        </p:spPr>
        <p:txBody>
          <a:bodyPr lIns="0" tIns="0" rIns="0" bIns="0" rtlCol="0" anchor="t">
            <a:spAutoFit/>
          </a:bodyPr>
          <a:lstStyle/>
          <a:p>
            <a:pPr algn="ctr" defTabSz="609630">
              <a:lnSpc>
                <a:spcPts val="2686"/>
              </a:lnSpc>
            </a:pPr>
            <a:r>
              <a:rPr lang="en-US" sz="1919" dirty="0">
                <a:solidFill>
                  <a:srgbClr val="000000"/>
                </a:solidFill>
                <a:latin typeface="Milk Tea Font TH"/>
                <a:ea typeface="Milk Tea Font TH"/>
                <a:cs typeface="Milk Tea Font TH"/>
                <a:sym typeface="Milk Tea Font TH"/>
              </a:rPr>
              <a:t>Location: The Summerfield Room, Robinswood Hill Country Park, Reservoir Road, Gloucester, GL4 6SX.</a:t>
            </a:r>
          </a:p>
        </p:txBody>
      </p:sp>
      <p:sp>
        <p:nvSpPr>
          <p:cNvPr id="13" name="TextBox 13"/>
          <p:cNvSpPr txBox="1"/>
          <p:nvPr/>
        </p:nvSpPr>
        <p:spPr>
          <a:xfrm>
            <a:off x="72512" y="4949501"/>
            <a:ext cx="12119488" cy="315792"/>
          </a:xfrm>
          <a:prstGeom prst="rect">
            <a:avLst/>
          </a:prstGeom>
        </p:spPr>
        <p:txBody>
          <a:bodyPr lIns="0" tIns="0" rIns="0" bIns="0" rtlCol="0" anchor="t">
            <a:spAutoFit/>
          </a:bodyPr>
          <a:lstStyle/>
          <a:p>
            <a:pPr algn="ctr" defTabSz="609630">
              <a:lnSpc>
                <a:spcPts val="2686"/>
              </a:lnSpc>
            </a:pPr>
            <a:r>
              <a:rPr lang="en-US" sz="1919" dirty="0">
                <a:solidFill>
                  <a:srgbClr val="000000"/>
                </a:solidFill>
                <a:latin typeface="Milk Tea Font TH"/>
                <a:ea typeface="Milk Tea Font TH"/>
                <a:cs typeface="Milk Tea Font TH"/>
                <a:sym typeface="Milk Tea Font TH"/>
              </a:rPr>
              <a:t>Date: 10:30 am Saturday 25th January 2025.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C75DD95-A947-4478-A272-1B9E166C86E4}"/>
              </a:ext>
            </a:extLst>
          </p:cNvPr>
          <p:cNvPicPr>
            <a:picLocks noChangeAspect="1"/>
          </p:cNvPicPr>
          <p:nvPr/>
        </p:nvPicPr>
        <p:blipFill>
          <a:blip r:embed="rId2"/>
          <a:stretch>
            <a:fillRect/>
          </a:stretch>
        </p:blipFill>
        <p:spPr>
          <a:xfrm>
            <a:off x="2227204" y="643467"/>
            <a:ext cx="7737591" cy="5571066"/>
          </a:xfrm>
          <a:prstGeom prst="rect">
            <a:avLst/>
          </a:prstGeom>
        </p:spPr>
      </p:pic>
    </p:spTree>
    <p:extLst>
      <p:ext uri="{BB962C8B-B14F-4D97-AF65-F5344CB8AC3E}">
        <p14:creationId xmlns:p14="http://schemas.microsoft.com/office/powerpoint/2010/main" val="927141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E45078-FC36-4D4D-D9C6-5FB1F38FF1FA}"/>
              </a:ext>
            </a:extLst>
          </p:cNvPr>
          <p:cNvSpPr txBox="1"/>
          <p:nvPr/>
        </p:nvSpPr>
        <p:spPr>
          <a:xfrm>
            <a:off x="752094" y="929099"/>
            <a:ext cx="10833354"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0070C0"/>
                </a:solidFill>
                <a:latin typeface="Comic Sans MS" panose="030F0702030302020204" pitchFamily="66" charset="0"/>
              </a:rPr>
              <a:t>It’s amazing that GARAS (Gloucestershire Action for Refugees and Asylum Seekers) has reached such a meaningful milestone! Celebrating 25 years of providing support to refugees and asylum seekers is a tremendous accomplishment, and it’s an opportunity to honour the people who have made that work possible — from the Trustees, staff, volunteers to the donors and partners.</a:t>
            </a:r>
            <a:r>
              <a:rPr kumimoji="0" lang="en-GB" sz="3200" b="0" i="0" u="none" strike="noStrike" kern="1200" cap="none" spc="-1" normalizeH="0" baseline="0" noProof="0" dirty="0">
                <a:ln>
                  <a:noFill/>
                </a:ln>
                <a:solidFill>
                  <a:srgbClr val="0070C0"/>
                </a:solidFill>
                <a:effectLst/>
                <a:uLnTx/>
                <a:uFillTx/>
                <a:latin typeface="Comic Sans MS" panose="030F0702030302020204" pitchFamily="66" charset="0"/>
              </a:rPr>
              <a:t> We thank you all.</a:t>
            </a:r>
          </a:p>
        </p:txBody>
      </p:sp>
      <p:sp>
        <p:nvSpPr>
          <p:cNvPr id="8" name="Freeform 2">
            <a:extLst>
              <a:ext uri="{FF2B5EF4-FFF2-40B4-BE49-F238E27FC236}">
                <a16:creationId xmlns:a16="http://schemas.microsoft.com/office/drawing/2014/main" id="{255622C8-47A8-4FE8-1BC5-A04B4C335827}"/>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20000"/>
              <a:extLst>
                <a:ext uri="{28A0092B-C50C-407E-A947-70E740481C1C}">
                  <a14:useLocalDpi xmlns:a14="http://schemas.microsoft.com/office/drawing/2010/main"/>
                </a:ext>
              </a:extLst>
            </a:blip>
            <a:stretch>
              <a:fillRect/>
            </a:stretch>
          </a:blipFill>
        </p:spPr>
        <p:txBody>
          <a:bodyPr/>
          <a:lstStyle/>
          <a:p>
            <a:endParaRPr lang="en-GB" dirty="0">
              <a:solidFill>
                <a:prstClr val="black"/>
              </a:solidFill>
              <a:latin typeface="Calibri"/>
            </a:endParaRPr>
          </a:p>
        </p:txBody>
      </p:sp>
    </p:spTree>
    <p:extLst>
      <p:ext uri="{BB962C8B-B14F-4D97-AF65-F5344CB8AC3E}">
        <p14:creationId xmlns:p14="http://schemas.microsoft.com/office/powerpoint/2010/main" val="174919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4"/>
          <p:cNvSpPr/>
          <p:nvPr/>
        </p:nvSpPr>
        <p:spPr>
          <a:xfrm>
            <a:off x="283680" y="209880"/>
            <a:ext cx="11624400" cy="55077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2001</a:t>
            </a:r>
            <a:r>
              <a:rPr lang="en-US" sz="3200" b="0" strike="noStrike" spc="-1" dirty="0">
                <a:solidFill>
                  <a:srgbClr val="000000"/>
                </a:solidFill>
                <a:latin typeface="Comic Sans MS"/>
              </a:rPr>
              <a:t> </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moves to the former Labour Club on Barton St when The Trust Centre building becomes a Sure Start Centre. The Labour Club had run out of funds </a:t>
            </a:r>
            <a:r>
              <a:rPr lang="en-US" sz="3200" spc="-1" dirty="0">
                <a:solidFill>
                  <a:srgbClr val="000000"/>
                </a:solidFill>
                <a:latin typeface="Comic Sans MS"/>
              </a:rPr>
              <a:t>and</a:t>
            </a:r>
            <a:r>
              <a:rPr lang="en-US" sz="3200" b="0" strike="noStrike" spc="-1" dirty="0">
                <a:solidFill>
                  <a:srgbClr val="000000"/>
                </a:solidFill>
                <a:latin typeface="Comic Sans MS"/>
              </a:rPr>
              <a:t> had been left with half drunk glasses and cigarette butts in ash trays, so it needed a lot of cleaning and preparation!</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It proves to be a great location from which GARAS supports over 400 people in this year alone. GARAS shares the building with Gymnation (later to become The Friendship Cafe). </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60E6D-4F88-A0C7-2E19-D45D46C617F5}"/>
            </a:ext>
          </a:extLst>
        </p:cNvPr>
        <p:cNvGrpSpPr/>
        <p:nvPr/>
      </p:nvGrpSpPr>
      <p:grpSpPr>
        <a:xfrm>
          <a:off x="0" y="0"/>
          <a:ext cx="0" cy="0"/>
          <a:chOff x="0" y="0"/>
          <a:chExt cx="0" cy="0"/>
        </a:xfrm>
      </p:grpSpPr>
      <p:sp>
        <p:nvSpPr>
          <p:cNvPr id="139" name="TextBox 3">
            <a:extLst>
              <a:ext uri="{FF2B5EF4-FFF2-40B4-BE49-F238E27FC236}">
                <a16:creationId xmlns:a16="http://schemas.microsoft.com/office/drawing/2014/main" id="{16F93733-CD77-DFAC-55A9-19DF1DA9E868}"/>
              </a:ext>
            </a:extLst>
          </p:cNvPr>
          <p:cNvSpPr/>
          <p:nvPr/>
        </p:nvSpPr>
        <p:spPr>
          <a:xfrm>
            <a:off x="262440" y="126720"/>
            <a:ext cx="11778120" cy="47998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endParaRPr lang="en-GB" sz="3200" b="1" strike="noStrike" spc="-1" dirty="0">
              <a:solidFill>
                <a:srgbClr val="000000"/>
              </a:solidFill>
              <a:latin typeface="Aptos"/>
            </a:endParaRPr>
          </a:p>
          <a:p>
            <a:pPr algn="ctr">
              <a:lnSpc>
                <a:spcPct val="100000"/>
              </a:lnSpc>
              <a:buNone/>
            </a:pPr>
            <a:r>
              <a:rPr lang="en-GB" sz="3200" b="1" strike="noStrike" spc="-1" dirty="0">
                <a:solidFill>
                  <a:srgbClr val="000000"/>
                </a:solidFill>
                <a:latin typeface="Aptos"/>
              </a:rPr>
              <a:t>Thank you for taking the time to follow our journey.</a:t>
            </a:r>
            <a:endParaRPr lang="en-GB" sz="3200" b="0" strike="noStrike" spc="-1" dirty="0">
              <a:latin typeface="Arial"/>
            </a:endParaRPr>
          </a:p>
          <a:p>
            <a:pPr algn="ctr">
              <a:lnSpc>
                <a:spcPct val="100000"/>
              </a:lnSpc>
              <a:buNone/>
            </a:pPr>
            <a:r>
              <a:rPr lang="en-GB" sz="3200" b="1" strike="noStrike" spc="-1" dirty="0">
                <a:solidFill>
                  <a:srgbClr val="000000"/>
                </a:solidFill>
                <a:latin typeface="Aptos"/>
              </a:rPr>
              <a:t>Please stay in touch with us by visiting our website, where you can </a:t>
            </a:r>
            <a:r>
              <a:rPr lang="en-GB" sz="3200" b="1" spc="-1" dirty="0">
                <a:solidFill>
                  <a:srgbClr val="000000"/>
                </a:solidFill>
                <a:latin typeface="Aptos"/>
              </a:rPr>
              <a:t>find regular updates of our work. </a:t>
            </a:r>
          </a:p>
          <a:p>
            <a:pPr algn="ctr">
              <a:lnSpc>
                <a:spcPct val="100000"/>
              </a:lnSpc>
              <a:buNone/>
            </a:pPr>
            <a:endParaRPr lang="en-GB" sz="3200" b="0" strike="noStrike" spc="-1" dirty="0">
              <a:latin typeface="Arial"/>
            </a:endParaRPr>
          </a:p>
          <a:p>
            <a:pPr algn="ctr">
              <a:lnSpc>
                <a:spcPct val="100000"/>
              </a:lnSpc>
              <a:buNone/>
            </a:pPr>
            <a:r>
              <a:rPr lang="en-GB" sz="3200" b="0" u="sng" strike="noStrike" spc="-1" dirty="0">
                <a:solidFill>
                  <a:schemeClr val="accent5"/>
                </a:solidFill>
                <a:uFillTx/>
                <a:latin typeface="Aptos"/>
                <a:hlinkClick r:id="rId2">
                  <a:extLst>
                    <a:ext uri="{A12FA001-AC4F-418D-AE19-62706E023703}">
                      <ahyp:hlinkClr xmlns:ahyp="http://schemas.microsoft.com/office/drawing/2018/hyperlinkcolor" val="tx"/>
                    </a:ext>
                  </a:extLst>
                </a:hlinkClick>
              </a:rPr>
              <a:t>https://www.garas.org.uk/</a:t>
            </a:r>
            <a:endParaRPr lang="en-GB" sz="3200" b="0" strike="noStrike" spc="-1" dirty="0">
              <a:solidFill>
                <a:schemeClr val="accent5"/>
              </a:solidFill>
              <a:latin typeface="Arial"/>
            </a:endParaRPr>
          </a:p>
          <a:p>
            <a:pPr>
              <a:lnSpc>
                <a:spcPct val="100000"/>
              </a:lnSpc>
              <a:buNone/>
            </a:pPr>
            <a:endParaRPr lang="en-GB" sz="3200" b="0" strike="noStrike" spc="-1" dirty="0">
              <a:latin typeface="Arial"/>
            </a:endParaRPr>
          </a:p>
          <a:p>
            <a:pPr>
              <a:lnSpc>
                <a:spcPct val="100000"/>
              </a:lnSpc>
              <a:buNone/>
            </a:pPr>
            <a:endParaRPr lang="en-GB" sz="3200" b="0" strike="noStrike" spc="-1" dirty="0">
              <a:latin typeface="Arial"/>
            </a:endParaRPr>
          </a:p>
          <a:p>
            <a:pPr>
              <a:lnSpc>
                <a:spcPct val="100000"/>
              </a:lnSpc>
              <a:buNone/>
            </a:pPr>
            <a:endParaRPr lang="en-GB" sz="3200" b="0" strike="noStrike" spc="-1" dirty="0">
              <a:latin typeface="Arial"/>
            </a:endParaRPr>
          </a:p>
          <a:p>
            <a:pPr>
              <a:lnSpc>
                <a:spcPct val="100000"/>
              </a:lnSpc>
              <a:buNone/>
            </a:pPr>
            <a:r>
              <a:rPr lang="en-GB" sz="1800" b="0" strike="noStrike" spc="-1" dirty="0">
                <a:solidFill>
                  <a:srgbClr val="000000"/>
                </a:solidFill>
                <a:latin typeface="Aptos"/>
              </a:rPr>
              <a:t> </a:t>
            </a:r>
            <a:endParaRPr lang="en-GB" sz="1800" b="0" strike="noStrike" spc="-1" dirty="0">
              <a:latin typeface="Arial"/>
            </a:endParaRPr>
          </a:p>
        </p:txBody>
      </p:sp>
      <p:pic>
        <p:nvPicPr>
          <p:cNvPr id="140" name="Picture 4" descr="A group of people flying kites&#10;&#10;Description automatically generated">
            <a:extLst>
              <a:ext uri="{FF2B5EF4-FFF2-40B4-BE49-F238E27FC236}">
                <a16:creationId xmlns:a16="http://schemas.microsoft.com/office/drawing/2014/main" id="{5ABEE2A1-DAA5-32CB-8EF5-1492DBFB1E8E}"/>
              </a:ext>
            </a:extLst>
          </p:cNvPr>
          <p:cNvPicPr/>
          <p:nvPr/>
        </p:nvPicPr>
        <p:blipFill>
          <a:blip r:embed="rId3">
            <a:alphaModFix amt="35000"/>
          </a:blip>
          <a:stretch/>
        </p:blipFill>
        <p:spPr>
          <a:xfrm>
            <a:off x="0" y="0"/>
            <a:ext cx="12191760" cy="6858000"/>
          </a:xfrm>
          <a:prstGeom prst="rect">
            <a:avLst/>
          </a:prstGeom>
          <a:ln w="0">
            <a:noFill/>
          </a:ln>
        </p:spPr>
      </p:pic>
    </p:spTree>
    <p:extLst>
      <p:ext uri="{BB962C8B-B14F-4D97-AF65-F5344CB8AC3E}">
        <p14:creationId xmlns:p14="http://schemas.microsoft.com/office/powerpoint/2010/main" val="8736481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Rectangle 9"/>
          <p:cNvSpPr/>
          <p:nvPr/>
        </p:nvSpPr>
        <p:spPr>
          <a:xfrm>
            <a:off x="1440" y="0"/>
            <a:ext cx="12188520" cy="6857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pic>
        <p:nvPicPr>
          <p:cNvPr id="56" name="Picture 4"/>
          <p:cNvPicPr/>
          <p:nvPr/>
        </p:nvPicPr>
        <p:blipFill>
          <a:blip r:embed="rId2"/>
          <a:srcRect t="12897" b="13108"/>
          <a:stretch/>
        </p:blipFill>
        <p:spPr>
          <a:xfrm>
            <a:off x="0" y="1440"/>
            <a:ext cx="12191760" cy="6856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4"/>
          <p:cNvSpPr/>
          <p:nvPr/>
        </p:nvSpPr>
        <p:spPr>
          <a:xfrm>
            <a:off x="283680" y="187560"/>
            <a:ext cx="11624400" cy="545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a:solidFill>
                  <a:srgbClr val="0070C0"/>
                </a:solidFill>
                <a:latin typeface="Comic Sans MS"/>
              </a:rPr>
              <a:t>2002 </a:t>
            </a:r>
            <a:endParaRPr lang="en-GB" sz="3200" b="0" strike="noStrike" spc="-1">
              <a:latin typeface="Arial"/>
            </a:endParaRPr>
          </a:p>
          <a:p>
            <a:pPr>
              <a:lnSpc>
                <a:spcPct val="100000"/>
              </a:lnSpc>
              <a:buNone/>
            </a:pP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The NASS (National Asylum Support Service) for asylum seekers is being rolled out across the country, which changes the nature of dispersal and means that contracted companies will provide the accommodation for all asylum seekers.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GARAS starts a youth project supporting youngsters from client families. GARAS is now registered with a Quality Mark and has its first audit to provide advice at Level 1 in Immigration and Asylum Work. </a:t>
            </a:r>
            <a:endParaRPr lang="en-GB"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4"/>
          <p:cNvSpPr/>
          <p:nvPr/>
        </p:nvSpPr>
        <p:spPr>
          <a:xfrm>
            <a:off x="283680" y="221040"/>
            <a:ext cx="11624400" cy="350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a:solidFill>
                  <a:srgbClr val="0070C0"/>
                </a:solidFill>
                <a:latin typeface="Comic Sans MS"/>
              </a:rPr>
              <a:t>2003 </a:t>
            </a:r>
            <a:endParaRPr lang="en-GB" sz="3200" b="0" strike="noStrike" spc="-1">
              <a:latin typeface="Arial"/>
            </a:endParaRPr>
          </a:p>
          <a:p>
            <a:pPr>
              <a:lnSpc>
                <a:spcPct val="100000"/>
              </a:lnSpc>
              <a:buNone/>
            </a:pP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Kirsten resigns from her role and Adele is appointed as Director of GARAS. </a:t>
            </a:r>
            <a:endParaRPr lang="en-GB" sz="3200" b="0" strike="noStrike" spc="-1">
              <a:latin typeface="Arial"/>
            </a:endParaRPr>
          </a:p>
          <a:p>
            <a:pPr marL="457200" indent="-457200">
              <a:lnSpc>
                <a:spcPct val="100000"/>
              </a:lnSpc>
              <a:buClr>
                <a:srgbClr val="000000"/>
              </a:buClr>
              <a:buFont typeface="Arial"/>
              <a:buChar char="•"/>
            </a:pPr>
            <a:r>
              <a:rPr lang="en-US" sz="3200" b="0" strike="noStrike" spc="-1">
                <a:solidFill>
                  <a:srgbClr val="000000"/>
                </a:solidFill>
                <a:latin typeface="Comic Sans MS"/>
              </a:rPr>
              <a:t>GARAS begins to provide counselling support for those living with multiple loss and trauma as a result of their lived experiences.</a:t>
            </a:r>
            <a:endParaRPr lang="en-GB"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4"/>
          <p:cNvSpPr/>
          <p:nvPr/>
        </p:nvSpPr>
        <p:spPr>
          <a:xfrm>
            <a:off x="283680" y="198720"/>
            <a:ext cx="11624400" cy="60001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200" b="1" strike="noStrike" spc="-1" dirty="0">
                <a:solidFill>
                  <a:srgbClr val="0070C0"/>
                </a:solidFill>
                <a:latin typeface="Comic Sans MS"/>
              </a:rPr>
              <a:t>2004</a:t>
            </a:r>
            <a:endParaRPr lang="en-GB" sz="3200" b="0" strike="noStrike" spc="-1" dirty="0">
              <a:latin typeface="Arial"/>
            </a:endParaRPr>
          </a:p>
          <a:p>
            <a:pPr>
              <a:lnSpc>
                <a:spcPct val="100000"/>
              </a:lnSpc>
              <a:buNone/>
            </a:pP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GARAS is able to employ a Finance Officer, Terry, and another member of the advice team to work with the new arrivals coming into </a:t>
            </a:r>
            <a:r>
              <a:rPr lang="en-US" sz="3200" b="0" strike="noStrike" spc="-1" dirty="0" err="1">
                <a:solidFill>
                  <a:srgbClr val="000000"/>
                </a:solidFill>
                <a:latin typeface="Comic Sans MS"/>
              </a:rPr>
              <a:t>ClearSprings</a:t>
            </a:r>
            <a:r>
              <a:rPr lang="en-US" sz="3200" b="0" strike="noStrike" spc="-1" dirty="0">
                <a:solidFill>
                  <a:srgbClr val="000000"/>
                </a:solidFill>
                <a:latin typeface="Comic Sans MS"/>
              </a:rPr>
              <a:t> Ready homes. This is a British company which provides housing services, primarily for the Home Office.</a:t>
            </a:r>
            <a:r>
              <a:rPr lang="en-US" sz="3200" b="0" strike="noStrike" spc="-1" dirty="0">
                <a:solidFill>
                  <a:srgbClr val="000000"/>
                </a:solidFill>
                <a:highlight>
                  <a:srgbClr val="FFFFFF"/>
                </a:highlight>
                <a:latin typeface="arial"/>
              </a:rPr>
              <a:t> </a:t>
            </a:r>
            <a:endParaRPr lang="en-GB" sz="3200" b="0" strike="noStrike" spc="-1" dirty="0">
              <a:latin typeface="Arial"/>
            </a:endParaRPr>
          </a:p>
          <a:p>
            <a:pPr marL="457200" indent="-457200">
              <a:lnSpc>
                <a:spcPct val="100000"/>
              </a:lnSpc>
              <a:buClr>
                <a:srgbClr val="000000"/>
              </a:buClr>
              <a:buFont typeface="Arial"/>
              <a:buChar char="•"/>
            </a:pPr>
            <a:r>
              <a:rPr lang="en-US" sz="3200" b="0" strike="noStrike" spc="-1" dirty="0">
                <a:solidFill>
                  <a:srgbClr val="000000"/>
                </a:solidFill>
                <a:latin typeface="Comic Sans MS"/>
              </a:rPr>
              <a:t>In May, </a:t>
            </a:r>
            <a:r>
              <a:rPr lang="en-US" sz="3200" spc="-1" dirty="0">
                <a:solidFill>
                  <a:srgbClr val="000000"/>
                </a:solidFill>
                <a:latin typeface="Comic Sans MS"/>
              </a:rPr>
              <a:t>ten</a:t>
            </a:r>
            <a:r>
              <a:rPr lang="en-US" sz="3200" b="0" strike="noStrike" spc="-1" dirty="0">
                <a:solidFill>
                  <a:srgbClr val="000000"/>
                </a:solidFill>
                <a:latin typeface="Comic Sans MS"/>
              </a:rPr>
              <a:t> more countries are added to the EU resulting in a significant amount of extra work as we ensure that our clients from countries including Czech Republic, Poland and Slovakia do not become homeless and can safely remain with the change to their status.  </a:t>
            </a:r>
            <a:endParaRPr lang="en-GB"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advTm="12000"/>
    </mc:Choice>
    <mc:Fallback xmlns:p15="http://schemas.microsoft.com/office/powerpoint/2012/main" xmlns="">
      <p:transition advTm="12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3104</Words>
  <Application>Microsoft Office PowerPoint</Application>
  <PresentationFormat>Widescreen</PresentationFormat>
  <Paragraphs>186</Paragraphs>
  <Slides>50</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50</vt:i4>
      </vt:variant>
    </vt:vector>
  </HeadingPairs>
  <TitlesOfParts>
    <vt:vector size="66" baseType="lpstr">
      <vt:lpstr>Aptos</vt:lpstr>
      <vt:lpstr>Aptos Display</vt:lpstr>
      <vt:lpstr>arial</vt:lpstr>
      <vt:lpstr>arial</vt:lpstr>
      <vt:lpstr>Calibri</vt:lpstr>
      <vt:lpstr>Canva Student Font</vt:lpstr>
      <vt:lpstr>Comic Sans MS</vt:lpstr>
      <vt:lpstr>Google Sans</vt:lpstr>
      <vt:lpstr>Milk Tea Font TH</vt:lpstr>
      <vt:lpstr>Open Sans</vt:lpstr>
      <vt:lpstr>Open Sans</vt:lpstr>
      <vt:lpstr>Poppins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 GARAS is 20 years 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zu r</dc:creator>
  <dc:description/>
  <cp:lastModifiedBy>Jennie Watts</cp:lastModifiedBy>
  <cp:revision>19</cp:revision>
  <dcterms:created xsi:type="dcterms:W3CDTF">2024-05-22T16:48:46Z</dcterms:created>
  <dcterms:modified xsi:type="dcterms:W3CDTF">2025-04-24T11:27:48Z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46</vt:i4>
  </property>
</Properties>
</file>